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62" r:id="rId5"/>
    <p:sldId id="259" r:id="rId6"/>
    <p:sldId id="263" r:id="rId7"/>
    <p:sldId id="264" r:id="rId8"/>
    <p:sldId id="260" r:id="rId9"/>
    <p:sldId id="265" r:id="rId10"/>
    <p:sldId id="266" r:id="rId11"/>
    <p:sldId id="261"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21F"/>
    <a:srgbClr val="C44625"/>
    <a:srgbClr val="BD3823"/>
    <a:srgbClr val="E08B56"/>
    <a:srgbClr val="D52925"/>
    <a:srgbClr val="D76B28"/>
    <a:srgbClr val="DD7A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tx1"/>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bg1">
                  <a:lumMod val="75000"/>
                </a:schemeClr>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bg1">
                  <a:lumMod val="75000"/>
                </a:schemeClr>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bg1">
                  <a:lumMod val="75000"/>
                </a:schemeClr>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347D5AB6-328B-42A6-B29D-099CB7C33D6A}" type="doc">
      <dgm:prSet loTypeId="urn:microsoft.com/office/officeart/2005/8/layout/hList7" loCatId="list" qsTypeId="urn:microsoft.com/office/officeart/2005/8/quickstyle/simple1" qsCatId="simple" csTypeId="urn:microsoft.com/office/officeart/2005/8/colors/accent2_5" csCatId="accent2" phldr="1"/>
      <dgm:spPr/>
    </dgm:pt>
    <dgm:pt modelId="{2C9D6C8C-1BD0-42AD-A7F8-2BF5C73AEEC6}">
      <dgm:prSet phldrT="[Texte]" custT="1"/>
      <dgm:spPr>
        <a:solidFill>
          <a:srgbClr val="B3221F"/>
        </a:solidFill>
      </dgm:spPr>
      <dgm:t>
        <a:bodyPr/>
        <a:lstStyle/>
        <a:p>
          <a:r>
            <a:rPr lang="en-US" sz="1400" b="1" dirty="0">
              <a:latin typeface="Helvetica Neue" panose="020B0604020202020204" charset="0"/>
            </a:rPr>
            <a:t>Society-based knowledge production</a:t>
          </a:r>
        </a:p>
        <a:p>
          <a:endParaRPr lang="en-US" sz="1000" dirty="0">
            <a:latin typeface="Helvetica Neue" panose="020B0604020202020204" charset="0"/>
          </a:endParaRPr>
        </a:p>
        <a:p>
          <a:r>
            <a:rPr lang="en-US" sz="1400" dirty="0">
              <a:latin typeface="Helvetica Neue" panose="020B0604020202020204" charset="0"/>
            </a:rPr>
            <a:t>Public policies promoting more inclusive governance in ESOs</a:t>
          </a:r>
        </a:p>
        <a:p>
          <a:r>
            <a:rPr lang="en-US" sz="1400" dirty="0">
              <a:latin typeface="Helvetica Neue" panose="020B0604020202020204" charset="0"/>
            </a:rPr>
            <a:t>Socialization between ESO members</a:t>
          </a:r>
        </a:p>
        <a:p>
          <a:endParaRPr lang="en-US" sz="900" dirty="0">
            <a:latin typeface="Helvetica Neue" panose="020B0604020202020204" charset="0"/>
          </a:endParaRPr>
        </a:p>
      </dgm:t>
    </dgm:pt>
    <dgm:pt modelId="{43904C61-894E-48F6-AD9E-E3C5336F73D7}" type="parTrans" cxnId="{48B1C067-DC50-45B3-BB03-55414EB39A62}">
      <dgm:prSet/>
      <dgm:spPr/>
      <dgm:t>
        <a:bodyPr/>
        <a:lstStyle/>
        <a:p>
          <a:endParaRPr lang="en-US">
            <a:latin typeface="Helvetica Neue" panose="020B0604020202020204" charset="0"/>
          </a:endParaRPr>
        </a:p>
      </dgm:t>
    </dgm:pt>
    <dgm:pt modelId="{7128CAEB-344F-40D4-BBFB-352172A59DB7}" type="sibTrans" cxnId="{48B1C067-DC50-45B3-BB03-55414EB39A62}">
      <dgm:prSet/>
      <dgm:spPr/>
      <dgm:t>
        <a:bodyPr/>
        <a:lstStyle/>
        <a:p>
          <a:endParaRPr lang="en-US">
            <a:latin typeface="Helvetica Neue" panose="020B0604020202020204" charset="0"/>
          </a:endParaRPr>
        </a:p>
      </dgm:t>
    </dgm:pt>
    <dgm:pt modelId="{C688554D-A1E1-48A4-8198-BE1E148261BE}">
      <dgm:prSet phldrT="[Texte]" custT="1"/>
      <dgm:spPr>
        <a:solidFill>
          <a:srgbClr val="C44625"/>
        </a:solidFill>
      </dgm:spPr>
      <dgm:t>
        <a:bodyPr/>
        <a:lstStyle/>
        <a:p>
          <a:r>
            <a:rPr lang="en-US" sz="1400" b="1" dirty="0">
              <a:latin typeface="Helvetica Neue" panose="020B0604020202020204" charset="0"/>
            </a:rPr>
            <a:t>Democracy-based knowledge production</a:t>
          </a:r>
        </a:p>
        <a:p>
          <a:endParaRPr lang="en-US" sz="1000" dirty="0">
            <a:latin typeface="Helvetica Neue" panose="020B0604020202020204" charset="0"/>
          </a:endParaRPr>
        </a:p>
        <a:p>
          <a:r>
            <a:rPr lang="en-US" sz="1400" dirty="0">
              <a:latin typeface="Helvetica Neue" panose="020B0604020202020204" charset="0"/>
            </a:rPr>
            <a:t>New socio-cultural norms towards horizontal governance</a:t>
          </a:r>
        </a:p>
        <a:p>
          <a:r>
            <a:rPr lang="en-US" sz="1400" dirty="0">
              <a:latin typeface="Helvetica Neue" panose="020B0604020202020204" charset="0"/>
            </a:rPr>
            <a:t>Evolution of ESO structures to foster bottom-up innovation</a:t>
          </a:r>
        </a:p>
        <a:p>
          <a:endParaRPr lang="en-US" sz="900" dirty="0">
            <a:latin typeface="Helvetica Neue" panose="020B0604020202020204" charset="0"/>
          </a:endParaRPr>
        </a:p>
        <a:p>
          <a:endParaRPr lang="en-US" sz="900" dirty="0">
            <a:latin typeface="Helvetica Neue" panose="020B0604020202020204" charset="0"/>
          </a:endParaRPr>
        </a:p>
      </dgm:t>
    </dgm:pt>
    <dgm:pt modelId="{15FA1004-F1EB-4911-8EA1-17BFF38AC59E}" type="parTrans" cxnId="{25658CB5-6975-42BD-954C-AFB67771AAC0}">
      <dgm:prSet/>
      <dgm:spPr/>
      <dgm:t>
        <a:bodyPr/>
        <a:lstStyle/>
        <a:p>
          <a:endParaRPr lang="en-US">
            <a:latin typeface="Helvetica Neue" panose="020B0604020202020204" charset="0"/>
          </a:endParaRPr>
        </a:p>
      </dgm:t>
    </dgm:pt>
    <dgm:pt modelId="{2E044A75-E2BF-4338-AF8C-CE1CBB16F5B4}" type="sibTrans" cxnId="{25658CB5-6975-42BD-954C-AFB67771AAC0}">
      <dgm:prSet/>
      <dgm:spPr/>
      <dgm:t>
        <a:bodyPr/>
        <a:lstStyle/>
        <a:p>
          <a:endParaRPr lang="en-US">
            <a:latin typeface="Helvetica Neue" panose="020B0604020202020204" charset="0"/>
          </a:endParaRPr>
        </a:p>
      </dgm:t>
    </dgm:pt>
    <dgm:pt modelId="{FCAE113E-1DFA-4396-B3A4-334BB4EA96E9}">
      <dgm:prSet phldrT="[Texte]" custT="1"/>
      <dgm:spPr>
        <a:solidFill>
          <a:srgbClr val="E08B56"/>
        </a:solidFill>
      </dgm:spPr>
      <dgm:t>
        <a:bodyPr/>
        <a:lstStyle/>
        <a:p>
          <a:r>
            <a:rPr lang="en-US" sz="1400" b="1" dirty="0">
              <a:latin typeface="Helvetica Neue" panose="020B0604020202020204" charset="0"/>
            </a:rPr>
            <a:t>Ecologically-sensitive knowledge production</a:t>
          </a:r>
        </a:p>
        <a:p>
          <a:endParaRPr lang="en-US" sz="1000" dirty="0">
            <a:latin typeface="Helvetica Neue" panose="020B0604020202020204" charset="0"/>
          </a:endParaRPr>
        </a:p>
        <a:p>
          <a:r>
            <a:rPr lang="en-US" sz="1400" dirty="0">
              <a:latin typeface="Helvetica Neue" panose="020B0604020202020204" charset="0"/>
            </a:rPr>
            <a:t>Worldwide climate change</a:t>
          </a:r>
        </a:p>
        <a:p>
          <a:r>
            <a:rPr lang="en-US" sz="1400" dirty="0">
              <a:latin typeface="Helvetica Neue" panose="020B0604020202020204" charset="0"/>
            </a:rPr>
            <a:t>Impacts on the geographical area of ESOs and/or their FSEEPs</a:t>
          </a:r>
        </a:p>
        <a:p>
          <a:endParaRPr lang="en-US" sz="1100" dirty="0">
            <a:latin typeface="Helvetica Neue" panose="020B0604020202020204" charset="0"/>
          </a:endParaRPr>
        </a:p>
        <a:p>
          <a:endParaRPr lang="en-US" sz="1100" dirty="0">
            <a:latin typeface="Helvetica Neue" panose="020B0604020202020204" charset="0"/>
          </a:endParaRPr>
        </a:p>
      </dgm:t>
    </dgm:pt>
    <dgm:pt modelId="{C045ACF4-EF17-416E-9637-CB7E326E34BF}" type="parTrans" cxnId="{4B9CE55F-450D-4EF1-AA06-253972124E09}">
      <dgm:prSet/>
      <dgm:spPr/>
      <dgm:t>
        <a:bodyPr/>
        <a:lstStyle/>
        <a:p>
          <a:endParaRPr lang="en-US">
            <a:latin typeface="Helvetica Neue" panose="020B0604020202020204" charset="0"/>
          </a:endParaRPr>
        </a:p>
      </dgm:t>
    </dgm:pt>
    <dgm:pt modelId="{EED22DC0-5822-4D2E-BA0B-CCB869126E7A}" type="sibTrans" cxnId="{4B9CE55F-450D-4EF1-AA06-253972124E09}">
      <dgm:prSet/>
      <dgm:spPr/>
      <dgm:t>
        <a:bodyPr/>
        <a:lstStyle/>
        <a:p>
          <a:endParaRPr lang="en-US">
            <a:latin typeface="Helvetica Neue" panose="020B0604020202020204" charset="0"/>
          </a:endParaRPr>
        </a:p>
      </dgm:t>
    </dgm:pt>
    <dgm:pt modelId="{76AA6234-6C69-4C17-8E93-846B04E9532F}" type="pres">
      <dgm:prSet presAssocID="{347D5AB6-328B-42A6-B29D-099CB7C33D6A}" presName="Name0" presStyleCnt="0">
        <dgm:presLayoutVars>
          <dgm:dir/>
          <dgm:resizeHandles val="exact"/>
        </dgm:presLayoutVars>
      </dgm:prSet>
      <dgm:spPr/>
    </dgm:pt>
    <dgm:pt modelId="{1D5E364E-DEFB-40C9-A32E-1A37C5F83AF0}" type="pres">
      <dgm:prSet presAssocID="{347D5AB6-328B-42A6-B29D-099CB7C33D6A}" presName="fgShape" presStyleLbl="fgShp" presStyleIdx="0" presStyleCnt="1" custScaleY="85651" custLinFactNeighborX="216" custLinFactNeighborY="43740"/>
      <dgm:spPr>
        <a:prstGeom prst="rightArrow">
          <a:avLst/>
        </a:prstGeom>
        <a:gradFill flip="none" rotWithShape="0">
          <a:gsLst>
            <a:gs pos="100000">
              <a:srgbClr val="B3221F"/>
            </a:gs>
            <a:gs pos="0">
              <a:srgbClr val="D76B28"/>
            </a:gs>
          </a:gsLst>
          <a:lin ang="0" scaled="1"/>
          <a:tileRect/>
        </a:gradFill>
      </dgm:spPr>
    </dgm:pt>
    <dgm:pt modelId="{ECA70E4B-ACF7-488B-A0E2-F58859C264BB}" type="pres">
      <dgm:prSet presAssocID="{347D5AB6-328B-42A6-B29D-099CB7C33D6A}" presName="linComp" presStyleCnt="0"/>
      <dgm:spPr/>
    </dgm:pt>
    <dgm:pt modelId="{BDC82CB6-ACA6-41C8-B2C6-B0A1B7BB4B3D}" type="pres">
      <dgm:prSet presAssocID="{2C9D6C8C-1BD0-42AD-A7F8-2BF5C73AEEC6}" presName="compNode" presStyleCnt="0"/>
      <dgm:spPr/>
    </dgm:pt>
    <dgm:pt modelId="{7CAE5A1D-018B-4996-8248-CC8A51105612}" type="pres">
      <dgm:prSet presAssocID="{2C9D6C8C-1BD0-42AD-A7F8-2BF5C73AEEC6}" presName="bkgdShape" presStyleLbl="node1" presStyleIdx="0" presStyleCnt="3" custLinFactNeighborX="-354" custLinFactNeighborY="-7652"/>
      <dgm:spPr/>
    </dgm:pt>
    <dgm:pt modelId="{CB886115-E1E8-4F9C-AC37-DD5C57A77920}" type="pres">
      <dgm:prSet presAssocID="{2C9D6C8C-1BD0-42AD-A7F8-2BF5C73AEEC6}" presName="nodeTx" presStyleLbl="node1" presStyleIdx="0" presStyleCnt="3">
        <dgm:presLayoutVars>
          <dgm:bulletEnabled val="1"/>
        </dgm:presLayoutVars>
      </dgm:prSet>
      <dgm:spPr/>
    </dgm:pt>
    <dgm:pt modelId="{11FE8A19-DCF5-4113-A593-1ABC8F110CF5}" type="pres">
      <dgm:prSet presAssocID="{2C9D6C8C-1BD0-42AD-A7F8-2BF5C73AEEC6}" presName="invisiNode" presStyleLbl="node1" presStyleIdx="0" presStyleCnt="3"/>
      <dgm:spPr/>
    </dgm:pt>
    <dgm:pt modelId="{EFD482CA-F54E-4CC2-85ED-F977B8FB57C8}" type="pres">
      <dgm:prSet presAssocID="{2C9D6C8C-1BD0-42AD-A7F8-2BF5C73AEEC6}" presName="imagNode" presStyleLbl="fgImgPlace1" presStyleIdx="0" presStyleCnt="3" custScaleX="66290" custScaleY="63331" custLinFactNeighborX="923" custLinFactNeighborY="-306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oule et engrenage avec un remplissage uni"/>
        </a:ext>
      </dgm:extLst>
    </dgm:pt>
    <dgm:pt modelId="{41761179-25B5-44C8-884E-C2714FD37581}" type="pres">
      <dgm:prSet presAssocID="{7128CAEB-344F-40D4-BBFB-352172A59DB7}" presName="sibTrans" presStyleLbl="sibTrans2D1" presStyleIdx="0" presStyleCnt="0"/>
      <dgm:spPr/>
    </dgm:pt>
    <dgm:pt modelId="{F89B9E67-445C-493F-B387-C910D98F0158}" type="pres">
      <dgm:prSet presAssocID="{C688554D-A1E1-48A4-8198-BE1E148261BE}" presName="compNode" presStyleCnt="0"/>
      <dgm:spPr/>
    </dgm:pt>
    <dgm:pt modelId="{EE926FD6-C5F6-42F5-B3A8-DF1442E4A1F8}" type="pres">
      <dgm:prSet presAssocID="{C688554D-A1E1-48A4-8198-BE1E148261BE}" presName="bkgdShape" presStyleLbl="node1" presStyleIdx="1" presStyleCnt="3" custLinFactNeighborX="1006" custLinFactNeighborY="-18820"/>
      <dgm:spPr/>
    </dgm:pt>
    <dgm:pt modelId="{62A55804-998C-449D-BFCA-6C8E54D03BE7}" type="pres">
      <dgm:prSet presAssocID="{C688554D-A1E1-48A4-8198-BE1E148261BE}" presName="nodeTx" presStyleLbl="node1" presStyleIdx="1" presStyleCnt="3">
        <dgm:presLayoutVars>
          <dgm:bulletEnabled val="1"/>
        </dgm:presLayoutVars>
      </dgm:prSet>
      <dgm:spPr/>
    </dgm:pt>
    <dgm:pt modelId="{AD819397-E4D8-4CD2-8C9C-2652F9B5AC45}" type="pres">
      <dgm:prSet presAssocID="{C688554D-A1E1-48A4-8198-BE1E148261BE}" presName="invisiNode" presStyleLbl="node1" presStyleIdx="1" presStyleCnt="3"/>
      <dgm:spPr/>
    </dgm:pt>
    <dgm:pt modelId="{74CA336B-F9AD-427F-BA1B-0C0C9E53AF1E}" type="pres">
      <dgm:prSet presAssocID="{C688554D-A1E1-48A4-8198-BE1E148261BE}" presName="imagNode" presStyleLbl="fgImgPlace1" presStyleIdx="1" presStyleCnt="3" custScaleX="70607" custScaleY="68602" custLinFactNeighborX="-3936" custLinFactNeighborY="-306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uestions avec un remplissage uni"/>
        </a:ext>
      </dgm:extLst>
    </dgm:pt>
    <dgm:pt modelId="{8E3FCE4B-2F96-4296-8B57-7AAE3FD319E4}" type="pres">
      <dgm:prSet presAssocID="{2E044A75-E2BF-4338-AF8C-CE1CBB16F5B4}" presName="sibTrans" presStyleLbl="sibTrans2D1" presStyleIdx="0" presStyleCnt="0"/>
      <dgm:spPr/>
    </dgm:pt>
    <dgm:pt modelId="{3BAFD6CC-DD75-4F1A-8231-9FA30402858F}" type="pres">
      <dgm:prSet presAssocID="{FCAE113E-1DFA-4396-B3A4-334BB4EA96E9}" presName="compNode" presStyleCnt="0"/>
      <dgm:spPr/>
    </dgm:pt>
    <dgm:pt modelId="{3CA28028-0D8F-4174-8C48-7876CD0BE045}" type="pres">
      <dgm:prSet presAssocID="{FCAE113E-1DFA-4396-B3A4-334BB4EA96E9}" presName="bkgdShape" presStyleLbl="node1" presStyleIdx="2" presStyleCnt="3"/>
      <dgm:spPr/>
    </dgm:pt>
    <dgm:pt modelId="{080AEB3E-B4F6-4188-B042-710CE9095396}" type="pres">
      <dgm:prSet presAssocID="{FCAE113E-1DFA-4396-B3A4-334BB4EA96E9}" presName="nodeTx" presStyleLbl="node1" presStyleIdx="2" presStyleCnt="3">
        <dgm:presLayoutVars>
          <dgm:bulletEnabled val="1"/>
        </dgm:presLayoutVars>
      </dgm:prSet>
      <dgm:spPr/>
    </dgm:pt>
    <dgm:pt modelId="{A40523E5-68BD-4D2C-9A92-F4ADF9D12E6C}" type="pres">
      <dgm:prSet presAssocID="{FCAE113E-1DFA-4396-B3A4-334BB4EA96E9}" presName="invisiNode" presStyleLbl="node1" presStyleIdx="2" presStyleCnt="3"/>
      <dgm:spPr/>
    </dgm:pt>
    <dgm:pt modelId="{F947ED91-B889-46F7-828D-DB57D6C40964}" type="pres">
      <dgm:prSet presAssocID="{FCAE113E-1DFA-4396-B3A4-334BB4EA96E9}" presName="imagNode" presStyleLbl="fgImgPlace1" presStyleIdx="2" presStyleCnt="3" custScaleX="63813" custScaleY="66894" custLinFactNeighborX="-87" custLinFactNeighborY="-306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in ouverte avec une plante avec un remplissage uni"/>
        </a:ext>
      </dgm:extLst>
    </dgm:pt>
  </dgm:ptLst>
  <dgm:cxnLst>
    <dgm:cxn modelId="{5AD3C105-43C8-44A1-BFDB-19ACA260E94C}" type="presOf" srcId="{C688554D-A1E1-48A4-8198-BE1E148261BE}" destId="{62A55804-998C-449D-BFCA-6C8E54D03BE7}" srcOrd="1" destOrd="0" presId="urn:microsoft.com/office/officeart/2005/8/layout/hList7"/>
    <dgm:cxn modelId="{FEA45006-82C1-484B-BB42-2FBE91CEA6F6}" type="presOf" srcId="{7128CAEB-344F-40D4-BBFB-352172A59DB7}" destId="{41761179-25B5-44C8-884E-C2714FD37581}" srcOrd="0" destOrd="0" presId="urn:microsoft.com/office/officeart/2005/8/layout/hList7"/>
    <dgm:cxn modelId="{47F75124-AEBD-4C58-9543-AEBBE91528B4}" type="presOf" srcId="{C688554D-A1E1-48A4-8198-BE1E148261BE}" destId="{EE926FD6-C5F6-42F5-B3A8-DF1442E4A1F8}" srcOrd="0" destOrd="0" presId="urn:microsoft.com/office/officeart/2005/8/layout/hList7"/>
    <dgm:cxn modelId="{1DE2CD2C-4CF8-4922-A792-2B3F6323FF52}" type="presOf" srcId="{2C9D6C8C-1BD0-42AD-A7F8-2BF5C73AEEC6}" destId="{CB886115-E1E8-4F9C-AC37-DD5C57A77920}" srcOrd="1" destOrd="0" presId="urn:microsoft.com/office/officeart/2005/8/layout/hList7"/>
    <dgm:cxn modelId="{4B9CE55F-450D-4EF1-AA06-253972124E09}" srcId="{347D5AB6-328B-42A6-B29D-099CB7C33D6A}" destId="{FCAE113E-1DFA-4396-B3A4-334BB4EA96E9}" srcOrd="2" destOrd="0" parTransId="{C045ACF4-EF17-416E-9637-CB7E326E34BF}" sibTransId="{EED22DC0-5822-4D2E-BA0B-CCB869126E7A}"/>
    <dgm:cxn modelId="{91C44A47-D8B4-4C34-9C5C-D670C1ED3B73}" type="presOf" srcId="{347D5AB6-328B-42A6-B29D-099CB7C33D6A}" destId="{76AA6234-6C69-4C17-8E93-846B04E9532F}" srcOrd="0" destOrd="0" presId="urn:microsoft.com/office/officeart/2005/8/layout/hList7"/>
    <dgm:cxn modelId="{48B1C067-DC50-45B3-BB03-55414EB39A62}" srcId="{347D5AB6-328B-42A6-B29D-099CB7C33D6A}" destId="{2C9D6C8C-1BD0-42AD-A7F8-2BF5C73AEEC6}" srcOrd="0" destOrd="0" parTransId="{43904C61-894E-48F6-AD9E-E3C5336F73D7}" sibTransId="{7128CAEB-344F-40D4-BBFB-352172A59DB7}"/>
    <dgm:cxn modelId="{B2A5FD4F-E2A0-4557-BDE7-F944D0123694}" type="presOf" srcId="{2C9D6C8C-1BD0-42AD-A7F8-2BF5C73AEEC6}" destId="{7CAE5A1D-018B-4996-8248-CC8A51105612}" srcOrd="0" destOrd="0" presId="urn:microsoft.com/office/officeart/2005/8/layout/hList7"/>
    <dgm:cxn modelId="{25658CB5-6975-42BD-954C-AFB67771AAC0}" srcId="{347D5AB6-328B-42A6-B29D-099CB7C33D6A}" destId="{C688554D-A1E1-48A4-8198-BE1E148261BE}" srcOrd="1" destOrd="0" parTransId="{15FA1004-F1EB-4911-8EA1-17BFF38AC59E}" sibTransId="{2E044A75-E2BF-4338-AF8C-CE1CBB16F5B4}"/>
    <dgm:cxn modelId="{CE1F35BD-9035-4AB1-B8A4-73E09641AB9D}" type="presOf" srcId="{FCAE113E-1DFA-4396-B3A4-334BB4EA96E9}" destId="{080AEB3E-B4F6-4188-B042-710CE9095396}" srcOrd="1" destOrd="0" presId="urn:microsoft.com/office/officeart/2005/8/layout/hList7"/>
    <dgm:cxn modelId="{740D50BD-0537-4A15-AB36-77FB622A438E}" type="presOf" srcId="{FCAE113E-1DFA-4396-B3A4-334BB4EA96E9}" destId="{3CA28028-0D8F-4174-8C48-7876CD0BE045}" srcOrd="0" destOrd="0" presId="urn:microsoft.com/office/officeart/2005/8/layout/hList7"/>
    <dgm:cxn modelId="{63CD50FC-68C3-4BD0-9E7A-15DAAAB0E443}" type="presOf" srcId="{2E044A75-E2BF-4338-AF8C-CE1CBB16F5B4}" destId="{8E3FCE4B-2F96-4296-8B57-7AAE3FD319E4}" srcOrd="0" destOrd="0" presId="urn:microsoft.com/office/officeart/2005/8/layout/hList7"/>
    <dgm:cxn modelId="{B102FB23-127B-48C7-B1F1-9BF8483A749F}" type="presParOf" srcId="{76AA6234-6C69-4C17-8E93-846B04E9532F}" destId="{1D5E364E-DEFB-40C9-A32E-1A37C5F83AF0}" srcOrd="0" destOrd="0" presId="urn:microsoft.com/office/officeart/2005/8/layout/hList7"/>
    <dgm:cxn modelId="{06C87D85-2DF4-466C-9D31-B7809551A52D}" type="presParOf" srcId="{76AA6234-6C69-4C17-8E93-846B04E9532F}" destId="{ECA70E4B-ACF7-488B-A0E2-F58859C264BB}" srcOrd="1" destOrd="0" presId="urn:microsoft.com/office/officeart/2005/8/layout/hList7"/>
    <dgm:cxn modelId="{D992EBDF-1761-4386-B803-4961CF69EFBA}" type="presParOf" srcId="{ECA70E4B-ACF7-488B-A0E2-F58859C264BB}" destId="{BDC82CB6-ACA6-41C8-B2C6-B0A1B7BB4B3D}" srcOrd="0" destOrd="0" presId="urn:microsoft.com/office/officeart/2005/8/layout/hList7"/>
    <dgm:cxn modelId="{D8E6F021-DC55-4FDA-88D9-2B8BEC71F0ED}" type="presParOf" srcId="{BDC82CB6-ACA6-41C8-B2C6-B0A1B7BB4B3D}" destId="{7CAE5A1D-018B-4996-8248-CC8A51105612}" srcOrd="0" destOrd="0" presId="urn:microsoft.com/office/officeart/2005/8/layout/hList7"/>
    <dgm:cxn modelId="{B3770E12-4831-4B96-A939-C0506A46F70E}" type="presParOf" srcId="{BDC82CB6-ACA6-41C8-B2C6-B0A1B7BB4B3D}" destId="{CB886115-E1E8-4F9C-AC37-DD5C57A77920}" srcOrd="1" destOrd="0" presId="urn:microsoft.com/office/officeart/2005/8/layout/hList7"/>
    <dgm:cxn modelId="{B1F9A0D7-36D4-40C7-ADF6-8F61C6AA5C6B}" type="presParOf" srcId="{BDC82CB6-ACA6-41C8-B2C6-B0A1B7BB4B3D}" destId="{11FE8A19-DCF5-4113-A593-1ABC8F110CF5}" srcOrd="2" destOrd="0" presId="urn:microsoft.com/office/officeart/2005/8/layout/hList7"/>
    <dgm:cxn modelId="{8CA404C7-4D14-455B-A311-E2D62B1E9F5D}" type="presParOf" srcId="{BDC82CB6-ACA6-41C8-B2C6-B0A1B7BB4B3D}" destId="{EFD482CA-F54E-4CC2-85ED-F977B8FB57C8}" srcOrd="3" destOrd="0" presId="urn:microsoft.com/office/officeart/2005/8/layout/hList7"/>
    <dgm:cxn modelId="{8F56ED5B-328E-432A-B2E4-B334AE077594}" type="presParOf" srcId="{ECA70E4B-ACF7-488B-A0E2-F58859C264BB}" destId="{41761179-25B5-44C8-884E-C2714FD37581}" srcOrd="1" destOrd="0" presId="urn:microsoft.com/office/officeart/2005/8/layout/hList7"/>
    <dgm:cxn modelId="{93238128-3775-41A8-BC3C-B2CBA608DED4}" type="presParOf" srcId="{ECA70E4B-ACF7-488B-A0E2-F58859C264BB}" destId="{F89B9E67-445C-493F-B387-C910D98F0158}" srcOrd="2" destOrd="0" presId="urn:microsoft.com/office/officeart/2005/8/layout/hList7"/>
    <dgm:cxn modelId="{F4EA331D-300C-4556-810E-725A7C3195E2}" type="presParOf" srcId="{F89B9E67-445C-493F-B387-C910D98F0158}" destId="{EE926FD6-C5F6-42F5-B3A8-DF1442E4A1F8}" srcOrd="0" destOrd="0" presId="urn:microsoft.com/office/officeart/2005/8/layout/hList7"/>
    <dgm:cxn modelId="{2EE119FD-99E4-4C83-B95E-D8C05D97FD5F}" type="presParOf" srcId="{F89B9E67-445C-493F-B387-C910D98F0158}" destId="{62A55804-998C-449D-BFCA-6C8E54D03BE7}" srcOrd="1" destOrd="0" presId="urn:microsoft.com/office/officeart/2005/8/layout/hList7"/>
    <dgm:cxn modelId="{7851C074-A746-4700-8923-AF8F98714AE7}" type="presParOf" srcId="{F89B9E67-445C-493F-B387-C910D98F0158}" destId="{AD819397-E4D8-4CD2-8C9C-2652F9B5AC45}" srcOrd="2" destOrd="0" presId="urn:microsoft.com/office/officeart/2005/8/layout/hList7"/>
    <dgm:cxn modelId="{385960DE-4815-4519-B0DF-D19A1B4A073A}" type="presParOf" srcId="{F89B9E67-445C-493F-B387-C910D98F0158}" destId="{74CA336B-F9AD-427F-BA1B-0C0C9E53AF1E}" srcOrd="3" destOrd="0" presId="urn:microsoft.com/office/officeart/2005/8/layout/hList7"/>
    <dgm:cxn modelId="{D63B5786-191E-4475-9067-F6B34F0E77D5}" type="presParOf" srcId="{ECA70E4B-ACF7-488B-A0E2-F58859C264BB}" destId="{8E3FCE4B-2F96-4296-8B57-7AAE3FD319E4}" srcOrd="3" destOrd="0" presId="urn:microsoft.com/office/officeart/2005/8/layout/hList7"/>
    <dgm:cxn modelId="{3E59D0B1-F179-40AE-B76C-2C25626053B8}" type="presParOf" srcId="{ECA70E4B-ACF7-488B-A0E2-F58859C264BB}" destId="{3BAFD6CC-DD75-4F1A-8231-9FA30402858F}" srcOrd="4" destOrd="0" presId="urn:microsoft.com/office/officeart/2005/8/layout/hList7"/>
    <dgm:cxn modelId="{3BE0E9A3-8BBB-4AEE-9F40-C2FBF66F5399}" type="presParOf" srcId="{3BAFD6CC-DD75-4F1A-8231-9FA30402858F}" destId="{3CA28028-0D8F-4174-8C48-7876CD0BE045}" srcOrd="0" destOrd="0" presId="urn:microsoft.com/office/officeart/2005/8/layout/hList7"/>
    <dgm:cxn modelId="{82610979-1879-487C-BBA7-BBBF49AAF65D}" type="presParOf" srcId="{3BAFD6CC-DD75-4F1A-8231-9FA30402858F}" destId="{080AEB3E-B4F6-4188-B042-710CE9095396}" srcOrd="1" destOrd="0" presId="urn:microsoft.com/office/officeart/2005/8/layout/hList7"/>
    <dgm:cxn modelId="{E0CC68BF-5107-422C-84CB-AC72996378F8}" type="presParOf" srcId="{3BAFD6CC-DD75-4F1A-8231-9FA30402858F}" destId="{A40523E5-68BD-4D2C-9A92-F4ADF9D12E6C}" srcOrd="2" destOrd="0" presId="urn:microsoft.com/office/officeart/2005/8/layout/hList7"/>
    <dgm:cxn modelId="{7BD240CC-9998-4094-8BF0-49B81C58FF00}" type="presParOf" srcId="{3BAFD6CC-DD75-4F1A-8231-9FA30402858F}" destId="{F947ED91-B889-46F7-828D-DB57D6C40964}" srcOrd="3" destOrd="0" presId="urn:microsoft.com/office/officeart/2005/8/layout/hList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bg1">
                  <a:lumMod val="75000"/>
                </a:schemeClr>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bg1">
                  <a:lumMod val="75000"/>
                </a:schemeClr>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bg1">
                  <a:lumMod val="75000"/>
                </a:schemeClr>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tx1"/>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978C6BC-FD30-4641-BFBA-A6F8ECF4EEA1}"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EE1FDC5A-36CB-4C4E-8AB1-A01A8A797268}">
      <dgm:prSet phldrT="[Texte]"/>
      <dgm:spPr>
        <a:gradFill rotWithShape="0">
          <a:gsLst>
            <a:gs pos="0">
              <a:srgbClr val="B3221F"/>
            </a:gs>
            <a:gs pos="100000">
              <a:srgbClr val="D52925"/>
            </a:gs>
          </a:gsLst>
          <a:lin ang="0" scaled="1"/>
        </a:gradFill>
      </dgm:spPr>
      <dgm:t>
        <a:bodyPr/>
        <a:lstStyle/>
        <a:p>
          <a:pPr>
            <a:buNone/>
          </a:pPr>
          <a:r>
            <a:rPr lang="en-US" b="1" dirty="0">
              <a:solidFill>
                <a:schemeClr val="bg1"/>
              </a:solidFill>
              <a:latin typeface="Helvetica Neue" panose="020B0604020202020204" charset="0"/>
            </a:rPr>
            <a:t>ESOs in EEs</a:t>
          </a:r>
        </a:p>
      </dgm:t>
    </dgm:pt>
    <dgm:pt modelId="{509E0251-A4FD-42AF-A9CD-D4A76C0434FD}" type="parTrans" cxnId="{0EC21959-A1A1-46FD-97D7-40C428940514}">
      <dgm:prSet/>
      <dgm:spPr/>
      <dgm:t>
        <a:bodyPr/>
        <a:lstStyle/>
        <a:p>
          <a:endParaRPr lang="en-US">
            <a:latin typeface="Helvetica Neue" panose="020B0604020202020204" charset="0"/>
          </a:endParaRPr>
        </a:p>
      </dgm:t>
    </dgm:pt>
    <dgm:pt modelId="{4051B623-635C-43BE-B444-DABB3A313F28}" type="sibTrans" cxnId="{0EC21959-A1A1-46FD-97D7-40C428940514}">
      <dgm:prSet/>
      <dgm:spPr/>
      <dgm:t>
        <a:bodyPr/>
        <a:lstStyle/>
        <a:p>
          <a:endParaRPr lang="en-US">
            <a:latin typeface="Helvetica Neue" panose="020B0604020202020204" charset="0"/>
          </a:endParaRPr>
        </a:p>
      </dgm:t>
    </dgm:pt>
    <dgm:pt modelId="{271F6D00-DE4F-423A-A2DB-BD46A6833623}">
      <dgm:prSet phldrT="[Texte]"/>
      <dgm:spPr>
        <a:gradFill rotWithShape="0">
          <a:gsLst>
            <a:gs pos="0">
              <a:srgbClr val="B3221F"/>
            </a:gs>
            <a:gs pos="100000">
              <a:srgbClr val="D52925"/>
            </a:gs>
          </a:gsLst>
          <a:lin ang="0" scaled="1"/>
        </a:gradFill>
      </dgm:spPr>
      <dgm:t>
        <a:bodyPr/>
        <a:lstStyle/>
        <a:p>
          <a:r>
            <a:rPr lang="en-US" dirty="0">
              <a:solidFill>
                <a:schemeClr val="bg1"/>
              </a:solidFill>
              <a:latin typeface="Helvetica Neue" panose="020B0604020202020204" charset="0"/>
            </a:rPr>
            <a:t>Bergman and McMullen (2022)</a:t>
          </a:r>
        </a:p>
      </dgm:t>
    </dgm:pt>
    <dgm:pt modelId="{62FEC262-D30E-490F-8F53-A765E804FDF7}" type="parTrans" cxnId="{C5FBE1FD-D24B-4A47-8D91-4CDD1F5CD817}">
      <dgm:prSet/>
      <dgm:spPr/>
      <dgm:t>
        <a:bodyPr/>
        <a:lstStyle/>
        <a:p>
          <a:endParaRPr lang="en-US">
            <a:latin typeface="Helvetica Neue" panose="020B0604020202020204" charset="0"/>
          </a:endParaRPr>
        </a:p>
      </dgm:t>
    </dgm:pt>
    <dgm:pt modelId="{F52FA2F0-1718-43C7-B470-62944B170D3A}" type="sibTrans" cxnId="{C5FBE1FD-D24B-4A47-8D91-4CDD1F5CD817}">
      <dgm:prSet/>
      <dgm:spPr/>
      <dgm:t>
        <a:bodyPr/>
        <a:lstStyle/>
        <a:p>
          <a:endParaRPr lang="en-US">
            <a:latin typeface="Helvetica Neue" panose="020B0604020202020204" charset="0"/>
          </a:endParaRPr>
        </a:p>
      </dgm:t>
    </dgm:pt>
    <dgm:pt modelId="{D1BBD57E-2C7A-4079-B3D5-8B51D7554A7E}">
      <dgm:prSet phldrT="[Texte]"/>
      <dgm:spPr>
        <a:gradFill rotWithShape="0">
          <a:gsLst>
            <a:gs pos="0">
              <a:srgbClr val="D52925"/>
            </a:gs>
            <a:gs pos="100000">
              <a:srgbClr val="D76B28"/>
            </a:gs>
          </a:gsLst>
          <a:lin ang="0" scaled="1"/>
        </a:gradFill>
      </dgm:spPr>
      <dgm:t>
        <a:bodyPr/>
        <a:lstStyle/>
        <a:p>
          <a:pPr>
            <a:buNone/>
          </a:pPr>
          <a:r>
            <a:rPr lang="en-US" b="1" dirty="0">
              <a:solidFill>
                <a:schemeClr val="bg1"/>
              </a:solidFill>
              <a:latin typeface="Helvetica Neue" panose="020B0604020202020204" charset="0"/>
            </a:rPr>
            <a:t>Institutional perspective</a:t>
          </a:r>
        </a:p>
      </dgm:t>
    </dgm:pt>
    <dgm:pt modelId="{AA89D755-5205-40EF-9B46-670F31B838BF}" type="parTrans" cxnId="{F91B18D9-1633-44F4-A2FD-0860708785B4}">
      <dgm:prSet/>
      <dgm:spPr/>
      <dgm:t>
        <a:bodyPr/>
        <a:lstStyle/>
        <a:p>
          <a:endParaRPr lang="en-US">
            <a:latin typeface="Helvetica Neue" panose="020B0604020202020204" charset="0"/>
          </a:endParaRPr>
        </a:p>
      </dgm:t>
    </dgm:pt>
    <dgm:pt modelId="{57AD0F05-DA8C-4C64-AF96-FE736404AE00}" type="sibTrans" cxnId="{F91B18D9-1633-44F4-A2FD-0860708785B4}">
      <dgm:prSet/>
      <dgm:spPr/>
      <dgm:t>
        <a:bodyPr/>
        <a:lstStyle/>
        <a:p>
          <a:endParaRPr lang="en-US">
            <a:latin typeface="Helvetica Neue" panose="020B0604020202020204" charset="0"/>
          </a:endParaRPr>
        </a:p>
      </dgm:t>
    </dgm:pt>
    <dgm:pt modelId="{EE578A5C-8F7E-4B2A-9540-04125E1F34AB}">
      <dgm:prSet phldrT="[Texte]"/>
      <dgm:spPr>
        <a:gradFill rotWithShape="0">
          <a:gsLst>
            <a:gs pos="0">
              <a:srgbClr val="D52925"/>
            </a:gs>
            <a:gs pos="100000">
              <a:srgbClr val="D76B28"/>
            </a:gs>
          </a:gsLst>
          <a:lin ang="0" scaled="1"/>
        </a:gradFill>
      </dgm:spPr>
      <dgm:t>
        <a:bodyPr/>
        <a:lstStyle/>
        <a:p>
          <a:endParaRPr lang="en-US" dirty="0">
            <a:solidFill>
              <a:schemeClr val="bg1"/>
            </a:solidFill>
            <a:latin typeface="Helvetica Neue" panose="020B0604020202020204" charset="0"/>
          </a:endParaRPr>
        </a:p>
      </dgm:t>
    </dgm:pt>
    <dgm:pt modelId="{2A6C1F82-32FF-441A-A921-4D2F9A3F43EC}" type="parTrans" cxnId="{1535ED99-37D5-4EFD-9B07-4437453FB566}">
      <dgm:prSet/>
      <dgm:spPr/>
      <dgm:t>
        <a:bodyPr/>
        <a:lstStyle/>
        <a:p>
          <a:endParaRPr lang="en-US">
            <a:latin typeface="Helvetica Neue" panose="020B0604020202020204" charset="0"/>
          </a:endParaRPr>
        </a:p>
      </dgm:t>
    </dgm:pt>
    <dgm:pt modelId="{710A7334-C160-4F3F-8626-D340E3570F98}" type="sibTrans" cxnId="{1535ED99-37D5-4EFD-9B07-4437453FB566}">
      <dgm:prSet/>
      <dgm:spPr/>
      <dgm:t>
        <a:bodyPr/>
        <a:lstStyle/>
        <a:p>
          <a:endParaRPr lang="en-US">
            <a:latin typeface="Helvetica Neue" panose="020B0604020202020204" charset="0"/>
          </a:endParaRPr>
        </a:p>
      </dgm:t>
    </dgm:pt>
    <dgm:pt modelId="{FF31A6B3-C94D-487F-B0B6-5B9EE998815C}">
      <dgm:prSet phldrT="[Texte]"/>
      <dgm:spPr>
        <a:gradFill rotWithShape="0">
          <a:gsLst>
            <a:gs pos="0">
              <a:srgbClr val="D76B28"/>
            </a:gs>
            <a:gs pos="100000">
              <a:srgbClr val="E08B56"/>
            </a:gs>
          </a:gsLst>
          <a:lin ang="0" scaled="1"/>
        </a:gradFill>
      </dgm:spPr>
      <dgm:t>
        <a:bodyPr/>
        <a:lstStyle/>
        <a:p>
          <a:pPr>
            <a:buNone/>
          </a:pPr>
          <a:r>
            <a:rPr lang="en-US" b="1" dirty="0">
              <a:solidFill>
                <a:schemeClr val="bg1"/>
              </a:solidFill>
              <a:latin typeface="Helvetica Neue" panose="020B0604020202020204" charset="0"/>
            </a:rPr>
            <a:t>Q/Q Helix contextualization</a:t>
          </a:r>
        </a:p>
      </dgm:t>
    </dgm:pt>
    <dgm:pt modelId="{6B22DDCC-0E1F-46B5-A52E-6F24F18D7749}" type="parTrans" cxnId="{627A6DFC-4969-4EAB-BF85-5DE16B8DA6CB}">
      <dgm:prSet/>
      <dgm:spPr/>
      <dgm:t>
        <a:bodyPr/>
        <a:lstStyle/>
        <a:p>
          <a:endParaRPr lang="en-US">
            <a:latin typeface="Helvetica Neue" panose="020B0604020202020204" charset="0"/>
          </a:endParaRPr>
        </a:p>
      </dgm:t>
    </dgm:pt>
    <dgm:pt modelId="{4C967004-586B-4EB8-85B5-85700027CAD6}" type="sibTrans" cxnId="{627A6DFC-4969-4EAB-BF85-5DE16B8DA6CB}">
      <dgm:prSet/>
      <dgm:spPr/>
      <dgm:t>
        <a:bodyPr/>
        <a:lstStyle/>
        <a:p>
          <a:endParaRPr lang="en-US">
            <a:latin typeface="Helvetica Neue" panose="020B0604020202020204" charset="0"/>
          </a:endParaRPr>
        </a:p>
      </dgm:t>
    </dgm:pt>
    <dgm:pt modelId="{C970CCF4-C51F-48F8-8CFE-ACEF906CE0A2}">
      <dgm:prSet phldrT="[Texte]"/>
      <dgm:spPr>
        <a:gradFill rotWithShape="0">
          <a:gsLst>
            <a:gs pos="0">
              <a:srgbClr val="D76B28"/>
            </a:gs>
            <a:gs pos="100000">
              <a:srgbClr val="E08B56"/>
            </a:gs>
          </a:gsLst>
          <a:lin ang="0" scaled="1"/>
        </a:gradFill>
      </dgm:spPr>
      <dgm:t>
        <a:bodyPr/>
        <a:lstStyle/>
        <a:p>
          <a:r>
            <a:rPr lang="nl-NL" dirty="0">
              <a:solidFill>
                <a:schemeClr val="bg1"/>
              </a:solidFill>
              <a:latin typeface="Helvetica Neue" panose="020B0604020202020204" charset="0"/>
            </a:rPr>
            <a:t>van Rijnsoever (2022)</a:t>
          </a:r>
          <a:endParaRPr lang="en-US" dirty="0">
            <a:solidFill>
              <a:schemeClr val="bg1"/>
            </a:solidFill>
            <a:latin typeface="Helvetica Neue" panose="020B0604020202020204" charset="0"/>
          </a:endParaRPr>
        </a:p>
      </dgm:t>
    </dgm:pt>
    <dgm:pt modelId="{81AAA8F3-27DA-40CF-A576-25DA529D4205}" type="parTrans" cxnId="{17D751F6-FD20-4CA9-BE5B-23BA139D2B6B}">
      <dgm:prSet/>
      <dgm:spPr/>
      <dgm:t>
        <a:bodyPr/>
        <a:lstStyle/>
        <a:p>
          <a:endParaRPr lang="en-US">
            <a:latin typeface="Helvetica Neue" panose="020B0604020202020204" charset="0"/>
          </a:endParaRPr>
        </a:p>
      </dgm:t>
    </dgm:pt>
    <dgm:pt modelId="{19D45078-883F-4681-9CCC-D994AA018C29}" type="sibTrans" cxnId="{17D751F6-FD20-4CA9-BE5B-23BA139D2B6B}">
      <dgm:prSet/>
      <dgm:spPr/>
      <dgm:t>
        <a:bodyPr/>
        <a:lstStyle/>
        <a:p>
          <a:endParaRPr lang="en-US">
            <a:latin typeface="Helvetica Neue" panose="020B0604020202020204" charset="0"/>
          </a:endParaRPr>
        </a:p>
      </dgm:t>
    </dgm:pt>
    <dgm:pt modelId="{40E06274-18B8-4C85-93F4-9576C6C40715}">
      <dgm:prSet phldrT="[Texte]"/>
      <dgm:spPr>
        <a:gradFill rotWithShape="0">
          <a:gsLst>
            <a:gs pos="0">
              <a:srgbClr val="D76B28"/>
            </a:gs>
            <a:gs pos="100000">
              <a:srgbClr val="E08B56"/>
            </a:gs>
          </a:gsLst>
          <a:lin ang="0" scaled="1"/>
        </a:gradFill>
      </dgm:spPr>
      <dgm:t>
        <a:bodyPr/>
        <a:lstStyle/>
        <a:p>
          <a:pPr>
            <a:buNone/>
          </a:pPr>
          <a:r>
            <a:rPr lang="en-US" dirty="0">
              <a:solidFill>
                <a:schemeClr val="bg1"/>
              </a:solidFill>
              <a:latin typeface="Helvetica Neue" panose="020B0604020202020204" charset="0"/>
              <a:sym typeface="Wingdings" panose="05000000000000000000" pitchFamily="2" charset="2"/>
            </a:rPr>
            <a:t> Need for  </a:t>
          </a:r>
          <a:r>
            <a:rPr lang="en-US" b="1" dirty="0">
              <a:solidFill>
                <a:schemeClr val="bg1"/>
              </a:solidFill>
              <a:latin typeface="Helvetica Neue" panose="020B0604020202020204" charset="0"/>
              <a:sym typeface="Wingdings" panose="05000000000000000000" pitchFamily="2" charset="2"/>
            </a:rPr>
            <a:t>considering socio-environmental issues </a:t>
          </a:r>
          <a:r>
            <a:rPr lang="en-US" dirty="0">
              <a:solidFill>
                <a:schemeClr val="bg1"/>
              </a:solidFill>
              <a:latin typeface="Helvetica Neue" panose="020B0604020202020204" charset="0"/>
              <a:sym typeface="Wingdings" panose="05000000000000000000" pitchFamily="2" charset="2"/>
            </a:rPr>
            <a:t>to foster sustainable entrepreneurial projects </a:t>
          </a:r>
          <a:endParaRPr lang="en-US" dirty="0">
            <a:solidFill>
              <a:schemeClr val="bg1"/>
            </a:solidFill>
            <a:latin typeface="Helvetica Neue" panose="020B0604020202020204" charset="0"/>
          </a:endParaRPr>
        </a:p>
      </dgm:t>
    </dgm:pt>
    <dgm:pt modelId="{26445D64-67B8-4B57-A26E-F6ECE189AFE2}" type="parTrans" cxnId="{DD801017-4FB5-4897-BFF7-D0C1FEB9BFBA}">
      <dgm:prSet/>
      <dgm:spPr/>
      <dgm:t>
        <a:bodyPr/>
        <a:lstStyle/>
        <a:p>
          <a:endParaRPr lang="en-US">
            <a:latin typeface="Helvetica Neue" panose="020B0604020202020204" charset="0"/>
          </a:endParaRPr>
        </a:p>
      </dgm:t>
    </dgm:pt>
    <dgm:pt modelId="{EB552F44-9B1C-4F74-B93D-6C774B02A076}" type="sibTrans" cxnId="{DD801017-4FB5-4897-BFF7-D0C1FEB9BFBA}">
      <dgm:prSet/>
      <dgm:spPr/>
      <dgm:t>
        <a:bodyPr/>
        <a:lstStyle/>
        <a:p>
          <a:endParaRPr lang="en-US">
            <a:latin typeface="Helvetica Neue" panose="020B0604020202020204" charset="0"/>
          </a:endParaRPr>
        </a:p>
      </dgm:t>
    </dgm:pt>
    <dgm:pt modelId="{1701F571-73B5-4E00-B5EE-496AD88DCF2E}">
      <dgm:prSet phldrT="[Texte]"/>
      <dgm:spPr>
        <a:gradFill rotWithShape="0">
          <a:gsLst>
            <a:gs pos="0">
              <a:srgbClr val="B3221F"/>
            </a:gs>
            <a:gs pos="100000">
              <a:srgbClr val="D52925"/>
            </a:gs>
          </a:gsLst>
          <a:lin ang="0" scaled="1"/>
        </a:gradFill>
      </dgm:spPr>
      <dgm:t>
        <a:bodyPr/>
        <a:lstStyle/>
        <a:p>
          <a:r>
            <a:rPr lang="en-US" dirty="0" err="1">
              <a:solidFill>
                <a:schemeClr val="bg1"/>
              </a:solidFill>
              <a:latin typeface="Helvetica Neue" panose="020B0604020202020204" charset="0"/>
            </a:rPr>
            <a:t>Spigel</a:t>
          </a:r>
          <a:r>
            <a:rPr lang="en-US" dirty="0">
              <a:solidFill>
                <a:schemeClr val="bg1"/>
              </a:solidFill>
              <a:latin typeface="Helvetica Neue" panose="020B0604020202020204" charset="0"/>
            </a:rPr>
            <a:t> (2016)</a:t>
          </a:r>
        </a:p>
      </dgm:t>
    </dgm:pt>
    <dgm:pt modelId="{AA5C7EB1-0C8E-45A2-ACF8-2AD53441EB8A}" type="parTrans" cxnId="{36741C83-DD97-452F-9791-A52C73707AE5}">
      <dgm:prSet/>
      <dgm:spPr/>
      <dgm:t>
        <a:bodyPr/>
        <a:lstStyle/>
        <a:p>
          <a:endParaRPr lang="en-US">
            <a:latin typeface="Helvetica Neue" panose="020B0604020202020204" charset="0"/>
          </a:endParaRPr>
        </a:p>
      </dgm:t>
    </dgm:pt>
    <dgm:pt modelId="{BFACC9B8-0ABA-41C3-B853-D703921D533F}" type="sibTrans" cxnId="{36741C83-DD97-452F-9791-A52C73707AE5}">
      <dgm:prSet/>
      <dgm:spPr/>
      <dgm:t>
        <a:bodyPr/>
        <a:lstStyle/>
        <a:p>
          <a:endParaRPr lang="en-US">
            <a:latin typeface="Helvetica Neue" panose="020B0604020202020204" charset="0"/>
          </a:endParaRPr>
        </a:p>
      </dgm:t>
    </dgm:pt>
    <dgm:pt modelId="{20499B7D-4128-42CE-BEC9-DABBC37A92AC}">
      <dgm:prSet phldrT="[Texte]"/>
      <dgm:spPr>
        <a:gradFill rotWithShape="0">
          <a:gsLst>
            <a:gs pos="0">
              <a:srgbClr val="B3221F"/>
            </a:gs>
            <a:gs pos="100000">
              <a:srgbClr val="D52925"/>
            </a:gs>
          </a:gsLst>
          <a:lin ang="0" scaled="1"/>
        </a:gradFill>
      </dgm:spPr>
      <dgm:t>
        <a:bodyPr/>
        <a:lstStyle/>
        <a:p>
          <a:r>
            <a:rPr lang="en-US" dirty="0" err="1">
              <a:solidFill>
                <a:schemeClr val="bg1"/>
              </a:solidFill>
              <a:latin typeface="Helvetica Neue" panose="020B0604020202020204" charset="0"/>
            </a:rPr>
            <a:t>Theodoraki</a:t>
          </a:r>
          <a:r>
            <a:rPr lang="en-US" dirty="0">
              <a:solidFill>
                <a:schemeClr val="bg1"/>
              </a:solidFill>
              <a:latin typeface="Helvetica Neue" panose="020B0604020202020204" charset="0"/>
            </a:rPr>
            <a:t> (2020)</a:t>
          </a:r>
        </a:p>
      </dgm:t>
    </dgm:pt>
    <dgm:pt modelId="{744EE16B-3B21-4284-9E92-E3107DA33701}" type="parTrans" cxnId="{7B4C3EC3-CEA0-4437-98E4-EB43F5B5262A}">
      <dgm:prSet/>
      <dgm:spPr/>
      <dgm:t>
        <a:bodyPr/>
        <a:lstStyle/>
        <a:p>
          <a:endParaRPr lang="en-US">
            <a:latin typeface="Helvetica Neue" panose="020B0604020202020204" charset="0"/>
          </a:endParaRPr>
        </a:p>
      </dgm:t>
    </dgm:pt>
    <dgm:pt modelId="{015D96A1-700B-453D-8ECB-A98B82F8108C}" type="sibTrans" cxnId="{7B4C3EC3-CEA0-4437-98E4-EB43F5B5262A}">
      <dgm:prSet/>
      <dgm:spPr/>
      <dgm:t>
        <a:bodyPr/>
        <a:lstStyle/>
        <a:p>
          <a:endParaRPr lang="en-US">
            <a:latin typeface="Helvetica Neue" panose="020B0604020202020204" charset="0"/>
          </a:endParaRPr>
        </a:p>
      </dgm:t>
    </dgm:pt>
    <dgm:pt modelId="{E85FD364-8F35-45E3-8E2A-F9855EFD068A}">
      <dgm:prSet phldrT="[Texte]"/>
      <dgm:spPr>
        <a:gradFill rotWithShape="0">
          <a:gsLst>
            <a:gs pos="0">
              <a:srgbClr val="B3221F"/>
            </a:gs>
            <a:gs pos="100000">
              <a:srgbClr val="D52925"/>
            </a:gs>
          </a:gsLst>
          <a:lin ang="0" scaled="1"/>
        </a:gradFill>
      </dgm:spPr>
      <dgm:t>
        <a:bodyPr/>
        <a:lstStyle/>
        <a:p>
          <a:pPr>
            <a:buNone/>
          </a:pPr>
          <a:r>
            <a:rPr lang="en-US" dirty="0">
              <a:solidFill>
                <a:schemeClr val="bg1"/>
              </a:solidFill>
              <a:latin typeface="Helvetica Neue" panose="020B0604020202020204" charset="0"/>
              <a:sym typeface="Wingdings" panose="05000000000000000000" pitchFamily="2" charset="2"/>
            </a:rPr>
            <a:t> Definition, </a:t>
          </a:r>
          <a:r>
            <a:rPr lang="en-US" b="1" dirty="0">
              <a:solidFill>
                <a:schemeClr val="bg1"/>
              </a:solidFill>
              <a:latin typeface="Helvetica Neue" panose="020B0604020202020204" charset="0"/>
              <a:sym typeface="Wingdings" panose="05000000000000000000" pitchFamily="2" charset="2"/>
            </a:rPr>
            <a:t>configuration</a:t>
          </a:r>
          <a:r>
            <a:rPr lang="en-US" dirty="0">
              <a:solidFill>
                <a:schemeClr val="bg1"/>
              </a:solidFill>
              <a:latin typeface="Helvetica Neue" panose="020B0604020202020204" charset="0"/>
              <a:sym typeface="Wingdings" panose="05000000000000000000" pitchFamily="2" charset="2"/>
            </a:rPr>
            <a:t>, network, </a:t>
          </a:r>
          <a:r>
            <a:rPr lang="en-US" b="1" dirty="0">
              <a:solidFill>
                <a:schemeClr val="bg1"/>
              </a:solidFill>
              <a:latin typeface="Helvetica Neue" panose="020B0604020202020204" charset="0"/>
              <a:sym typeface="Wingdings" panose="05000000000000000000" pitchFamily="2" charset="2"/>
            </a:rPr>
            <a:t>relations with EE actors</a:t>
          </a:r>
          <a:r>
            <a:rPr lang="en-US" dirty="0">
              <a:solidFill>
                <a:schemeClr val="bg1"/>
              </a:solidFill>
              <a:latin typeface="Helvetica Neue" panose="020B0604020202020204" charset="0"/>
              <a:sym typeface="Wingdings" panose="05000000000000000000" pitchFamily="2" charset="2"/>
            </a:rPr>
            <a:t> and strategies.</a:t>
          </a:r>
          <a:endParaRPr lang="en-US" dirty="0">
            <a:solidFill>
              <a:schemeClr val="bg1"/>
            </a:solidFill>
            <a:latin typeface="Helvetica Neue" panose="020B0604020202020204" charset="0"/>
          </a:endParaRPr>
        </a:p>
      </dgm:t>
    </dgm:pt>
    <dgm:pt modelId="{FEE9B7F9-404B-48FA-8449-DD175B628E29}" type="parTrans" cxnId="{035AD490-8F63-4775-AB53-137F974CEFA6}">
      <dgm:prSet/>
      <dgm:spPr/>
      <dgm:t>
        <a:bodyPr/>
        <a:lstStyle/>
        <a:p>
          <a:endParaRPr lang="en-US">
            <a:latin typeface="Helvetica Neue" panose="020B0604020202020204" charset="0"/>
          </a:endParaRPr>
        </a:p>
      </dgm:t>
    </dgm:pt>
    <dgm:pt modelId="{1DE4FB3D-D9ED-40D5-8372-7C5324AD477E}" type="sibTrans" cxnId="{035AD490-8F63-4775-AB53-137F974CEFA6}">
      <dgm:prSet/>
      <dgm:spPr/>
      <dgm:t>
        <a:bodyPr/>
        <a:lstStyle/>
        <a:p>
          <a:endParaRPr lang="en-US">
            <a:latin typeface="Helvetica Neue" panose="020B0604020202020204" charset="0"/>
          </a:endParaRPr>
        </a:p>
      </dgm:t>
    </dgm:pt>
    <dgm:pt modelId="{287F181B-CB3A-473D-AA53-DFF34E1AB1CD}">
      <dgm:prSet phldrT="[Texte]"/>
      <dgm:spPr>
        <a:gradFill rotWithShape="0">
          <a:gsLst>
            <a:gs pos="0">
              <a:srgbClr val="B3221F"/>
            </a:gs>
            <a:gs pos="100000">
              <a:srgbClr val="D52925"/>
            </a:gs>
          </a:gsLst>
          <a:lin ang="0" scaled="1"/>
        </a:gradFill>
      </dgm:spPr>
      <dgm:t>
        <a:bodyPr/>
        <a:lstStyle/>
        <a:p>
          <a:endParaRPr lang="en-US" dirty="0">
            <a:solidFill>
              <a:schemeClr val="bg1"/>
            </a:solidFill>
            <a:latin typeface="Helvetica Neue" panose="020B0604020202020204" charset="0"/>
          </a:endParaRPr>
        </a:p>
      </dgm:t>
    </dgm:pt>
    <dgm:pt modelId="{65493CC8-4CC5-4900-A8EB-876F929271A6}" type="parTrans" cxnId="{6F3EEC9C-6518-4FCF-A58C-E927171F1DAD}">
      <dgm:prSet/>
      <dgm:spPr/>
      <dgm:t>
        <a:bodyPr/>
        <a:lstStyle/>
        <a:p>
          <a:endParaRPr lang="en-US">
            <a:latin typeface="Helvetica Neue" panose="020B0604020202020204" charset="0"/>
          </a:endParaRPr>
        </a:p>
      </dgm:t>
    </dgm:pt>
    <dgm:pt modelId="{B0556B63-7589-4F1C-BA6F-2A2B8110E1B8}" type="sibTrans" cxnId="{6F3EEC9C-6518-4FCF-A58C-E927171F1DAD}">
      <dgm:prSet/>
      <dgm:spPr/>
      <dgm:t>
        <a:bodyPr/>
        <a:lstStyle/>
        <a:p>
          <a:endParaRPr lang="en-US">
            <a:latin typeface="Helvetica Neue" panose="020B0604020202020204" charset="0"/>
          </a:endParaRPr>
        </a:p>
      </dgm:t>
    </dgm:pt>
    <dgm:pt modelId="{47304019-7063-4FC3-9931-94A91CD1CB9E}">
      <dgm:prSet phldrT="[Texte]"/>
      <dgm:spPr>
        <a:gradFill rotWithShape="0">
          <a:gsLst>
            <a:gs pos="0">
              <a:srgbClr val="D52925"/>
            </a:gs>
            <a:gs pos="100000">
              <a:srgbClr val="D76B28"/>
            </a:gs>
          </a:gsLst>
          <a:lin ang="0" scaled="1"/>
        </a:gradFill>
      </dgm:spPr>
      <dgm:t>
        <a:bodyPr/>
        <a:lstStyle/>
        <a:p>
          <a:r>
            <a:rPr lang="en-US" dirty="0" err="1">
              <a:solidFill>
                <a:schemeClr val="bg1"/>
              </a:solidFill>
              <a:latin typeface="Helvetica Neue" panose="020B0604020202020204" charset="0"/>
            </a:rPr>
            <a:t>Urbano</a:t>
          </a:r>
          <a:r>
            <a:rPr lang="en-US" dirty="0">
              <a:solidFill>
                <a:schemeClr val="bg1"/>
              </a:solidFill>
              <a:latin typeface="Helvetica Neue" panose="020B0604020202020204" charset="0"/>
            </a:rPr>
            <a:t> et al. (2019)</a:t>
          </a:r>
        </a:p>
      </dgm:t>
    </dgm:pt>
    <dgm:pt modelId="{8F51ECED-3A10-4426-9843-243D028DA385}" type="parTrans" cxnId="{8144D4BA-959B-46DD-AB76-57A574BCF852}">
      <dgm:prSet/>
      <dgm:spPr/>
      <dgm:t>
        <a:bodyPr/>
        <a:lstStyle/>
        <a:p>
          <a:endParaRPr lang="en-US">
            <a:latin typeface="Helvetica Neue" panose="020B0604020202020204" charset="0"/>
          </a:endParaRPr>
        </a:p>
      </dgm:t>
    </dgm:pt>
    <dgm:pt modelId="{876B26F6-EA6B-4861-9AF2-A85F81EBBF4C}" type="sibTrans" cxnId="{8144D4BA-959B-46DD-AB76-57A574BCF852}">
      <dgm:prSet/>
      <dgm:spPr/>
      <dgm:t>
        <a:bodyPr/>
        <a:lstStyle/>
        <a:p>
          <a:endParaRPr lang="en-US">
            <a:latin typeface="Helvetica Neue" panose="020B0604020202020204" charset="0"/>
          </a:endParaRPr>
        </a:p>
      </dgm:t>
    </dgm:pt>
    <dgm:pt modelId="{BEDAC2B5-CF9B-4DB8-BDD9-80F1903E916C}">
      <dgm:prSet phldrT="[Texte]"/>
      <dgm:spPr>
        <a:gradFill rotWithShape="0">
          <a:gsLst>
            <a:gs pos="0">
              <a:srgbClr val="D76B28"/>
            </a:gs>
            <a:gs pos="100000">
              <a:srgbClr val="E08B56"/>
            </a:gs>
          </a:gsLst>
          <a:lin ang="0" scaled="1"/>
        </a:gradFill>
      </dgm:spPr>
      <dgm:t>
        <a:bodyPr/>
        <a:lstStyle/>
        <a:p>
          <a:r>
            <a:rPr lang="en-US" dirty="0" err="1">
              <a:solidFill>
                <a:schemeClr val="bg1"/>
              </a:solidFill>
              <a:latin typeface="Helvetica Neue" panose="020B0604020202020204" charset="0"/>
            </a:rPr>
            <a:t>Carayannis</a:t>
          </a:r>
          <a:r>
            <a:rPr lang="en-US" dirty="0">
              <a:solidFill>
                <a:schemeClr val="bg1"/>
              </a:solidFill>
              <a:latin typeface="Helvetica Neue" panose="020B0604020202020204" charset="0"/>
            </a:rPr>
            <a:t> et al. (2018)</a:t>
          </a:r>
        </a:p>
      </dgm:t>
    </dgm:pt>
    <dgm:pt modelId="{39463C00-06D6-4CFD-B74F-DE2C1287067F}" type="parTrans" cxnId="{7289240A-1F33-4097-BBFB-E368A5F27EA0}">
      <dgm:prSet/>
      <dgm:spPr/>
      <dgm:t>
        <a:bodyPr/>
        <a:lstStyle/>
        <a:p>
          <a:endParaRPr lang="en-US">
            <a:latin typeface="Helvetica Neue" panose="020B0604020202020204" charset="0"/>
          </a:endParaRPr>
        </a:p>
      </dgm:t>
    </dgm:pt>
    <dgm:pt modelId="{4A04D3C9-805A-4EAE-B24A-47325A8A4746}" type="sibTrans" cxnId="{7289240A-1F33-4097-BBFB-E368A5F27EA0}">
      <dgm:prSet/>
      <dgm:spPr/>
      <dgm:t>
        <a:bodyPr/>
        <a:lstStyle/>
        <a:p>
          <a:endParaRPr lang="en-US">
            <a:latin typeface="Helvetica Neue" panose="020B0604020202020204" charset="0"/>
          </a:endParaRPr>
        </a:p>
      </dgm:t>
    </dgm:pt>
    <dgm:pt modelId="{0F7568AB-966B-40AF-A427-146F1E5928F4}">
      <dgm:prSet phldrT="[Texte]"/>
      <dgm:spPr>
        <a:gradFill rotWithShape="0">
          <a:gsLst>
            <a:gs pos="0">
              <a:srgbClr val="D52925"/>
            </a:gs>
            <a:gs pos="100000">
              <a:srgbClr val="D76B28"/>
            </a:gs>
          </a:gsLst>
          <a:lin ang="0" scaled="1"/>
        </a:gradFill>
      </dgm:spPr>
      <dgm:t>
        <a:bodyPr/>
        <a:lstStyle/>
        <a:p>
          <a:pPr>
            <a:buNone/>
          </a:pPr>
          <a:r>
            <a:rPr lang="en-US" dirty="0">
              <a:solidFill>
                <a:schemeClr val="bg1"/>
              </a:solidFill>
              <a:latin typeface="Helvetica Neue" panose="020B0604020202020204" charset="0"/>
              <a:sym typeface="Wingdings" panose="05000000000000000000" pitchFamily="2" charset="2"/>
            </a:rPr>
            <a:t> </a:t>
          </a:r>
          <a:r>
            <a:rPr lang="en-US" b="1" dirty="0" err="1">
              <a:solidFill>
                <a:schemeClr val="bg1"/>
              </a:solidFill>
              <a:latin typeface="Helvetica Neue" panose="020B0604020202020204" charset="0"/>
              <a:sym typeface="Wingdings" panose="05000000000000000000" pitchFamily="2" charset="2"/>
            </a:rPr>
            <a:t>Meso</a:t>
          </a:r>
          <a:r>
            <a:rPr lang="en-US" b="1" dirty="0">
              <a:solidFill>
                <a:schemeClr val="bg1"/>
              </a:solidFill>
              <a:latin typeface="Helvetica Neue" panose="020B0604020202020204" charset="0"/>
              <a:sym typeface="Wingdings" panose="05000000000000000000" pitchFamily="2" charset="2"/>
            </a:rPr>
            <a:t> and macro level perspective </a:t>
          </a:r>
          <a:r>
            <a:rPr lang="en-US" dirty="0">
              <a:solidFill>
                <a:schemeClr val="bg1"/>
              </a:solidFill>
              <a:latin typeface="Helvetica Neue" panose="020B0604020202020204" charset="0"/>
              <a:sym typeface="Wingdings" panose="05000000000000000000" pitchFamily="2" charset="2"/>
            </a:rPr>
            <a:t>on EEs enabling the study of ESOs interdependencies</a:t>
          </a:r>
          <a:endParaRPr lang="en-US" dirty="0">
            <a:solidFill>
              <a:schemeClr val="bg1"/>
            </a:solidFill>
            <a:latin typeface="Helvetica Neue" panose="020B0604020202020204" charset="0"/>
          </a:endParaRPr>
        </a:p>
      </dgm:t>
    </dgm:pt>
    <dgm:pt modelId="{A4AFBFF9-F4A4-4437-9EAE-5E7145AAFC64}" type="parTrans" cxnId="{C8C37393-1B25-43FF-89FC-FB40A079C5CB}">
      <dgm:prSet/>
      <dgm:spPr/>
      <dgm:t>
        <a:bodyPr/>
        <a:lstStyle/>
        <a:p>
          <a:endParaRPr lang="en-US">
            <a:latin typeface="Helvetica Neue" panose="020B0604020202020204" charset="0"/>
          </a:endParaRPr>
        </a:p>
      </dgm:t>
    </dgm:pt>
    <dgm:pt modelId="{0646B3D2-6F4D-4F7A-A8E6-F24F83940BC6}" type="sibTrans" cxnId="{C8C37393-1B25-43FF-89FC-FB40A079C5CB}">
      <dgm:prSet/>
      <dgm:spPr/>
      <dgm:t>
        <a:bodyPr/>
        <a:lstStyle/>
        <a:p>
          <a:endParaRPr lang="en-US">
            <a:latin typeface="Helvetica Neue" panose="020B0604020202020204" charset="0"/>
          </a:endParaRPr>
        </a:p>
      </dgm:t>
    </dgm:pt>
    <dgm:pt modelId="{0DB17EFB-5818-4155-9FC8-66C0C57D3E74}">
      <dgm:prSet phldrT="[Texte]"/>
      <dgm:spPr>
        <a:gradFill rotWithShape="0">
          <a:gsLst>
            <a:gs pos="0">
              <a:srgbClr val="D52925"/>
            </a:gs>
            <a:gs pos="100000">
              <a:srgbClr val="D76B28"/>
            </a:gs>
          </a:gsLst>
          <a:lin ang="0" scaled="1"/>
        </a:gradFill>
      </dgm:spPr>
      <dgm:t>
        <a:bodyPr/>
        <a:lstStyle/>
        <a:p>
          <a:endParaRPr lang="en-US" dirty="0">
            <a:solidFill>
              <a:schemeClr val="bg1"/>
            </a:solidFill>
            <a:latin typeface="Helvetica Neue" panose="020B0604020202020204" charset="0"/>
          </a:endParaRPr>
        </a:p>
      </dgm:t>
    </dgm:pt>
    <dgm:pt modelId="{0CE831A0-F901-4A51-9045-F237E878396D}" type="parTrans" cxnId="{928C8A65-CA37-45D5-BF6A-B24DE1C9BDC8}">
      <dgm:prSet/>
      <dgm:spPr/>
      <dgm:t>
        <a:bodyPr/>
        <a:lstStyle/>
        <a:p>
          <a:endParaRPr lang="en-US">
            <a:latin typeface="Helvetica Neue" panose="020B0604020202020204" charset="0"/>
          </a:endParaRPr>
        </a:p>
      </dgm:t>
    </dgm:pt>
    <dgm:pt modelId="{54C550E4-18C6-48CD-89D0-38AAF682EDA1}" type="sibTrans" cxnId="{928C8A65-CA37-45D5-BF6A-B24DE1C9BDC8}">
      <dgm:prSet/>
      <dgm:spPr/>
      <dgm:t>
        <a:bodyPr/>
        <a:lstStyle/>
        <a:p>
          <a:endParaRPr lang="en-US">
            <a:latin typeface="Helvetica Neue" panose="020B0604020202020204" charset="0"/>
          </a:endParaRPr>
        </a:p>
      </dgm:t>
    </dgm:pt>
    <dgm:pt modelId="{64E087F0-D37A-4DFE-A430-999FC8E81B1C}">
      <dgm:prSet phldrT="[Texte]"/>
      <dgm:spPr>
        <a:gradFill rotWithShape="0">
          <a:gsLst>
            <a:gs pos="0">
              <a:srgbClr val="D76B28"/>
            </a:gs>
            <a:gs pos="100000">
              <a:srgbClr val="E08B56"/>
            </a:gs>
          </a:gsLst>
          <a:lin ang="0" scaled="1"/>
        </a:gradFill>
      </dgm:spPr>
      <dgm:t>
        <a:bodyPr/>
        <a:lstStyle/>
        <a:p>
          <a:pPr>
            <a:buNone/>
          </a:pPr>
          <a:endParaRPr lang="en-US" dirty="0">
            <a:solidFill>
              <a:schemeClr val="bg1"/>
            </a:solidFill>
            <a:latin typeface="Helvetica Neue" panose="020B0604020202020204" charset="0"/>
          </a:endParaRPr>
        </a:p>
      </dgm:t>
    </dgm:pt>
    <dgm:pt modelId="{041F6A94-7F8F-4EBA-8C21-418FDCE8F7D5}" type="parTrans" cxnId="{17A77BCE-37EA-40FE-98FD-F2784F942D6E}">
      <dgm:prSet/>
      <dgm:spPr/>
      <dgm:t>
        <a:bodyPr/>
        <a:lstStyle/>
        <a:p>
          <a:endParaRPr lang="en-US">
            <a:latin typeface="Helvetica Neue" panose="020B0604020202020204" charset="0"/>
          </a:endParaRPr>
        </a:p>
      </dgm:t>
    </dgm:pt>
    <dgm:pt modelId="{F7CDB164-F2EF-46B8-A981-47AACA41F263}" type="sibTrans" cxnId="{17A77BCE-37EA-40FE-98FD-F2784F942D6E}">
      <dgm:prSet/>
      <dgm:spPr/>
      <dgm:t>
        <a:bodyPr/>
        <a:lstStyle/>
        <a:p>
          <a:endParaRPr lang="en-US">
            <a:latin typeface="Helvetica Neue" panose="020B0604020202020204" charset="0"/>
          </a:endParaRPr>
        </a:p>
      </dgm:t>
    </dgm:pt>
    <dgm:pt modelId="{8249FD89-8887-41E7-BC32-21535AB58408}">
      <dgm:prSet phldrT="[Texte]"/>
      <dgm:spPr>
        <a:gradFill rotWithShape="0">
          <a:gsLst>
            <a:gs pos="0">
              <a:srgbClr val="D76B28"/>
            </a:gs>
            <a:gs pos="100000">
              <a:srgbClr val="E08B56"/>
            </a:gs>
          </a:gsLst>
          <a:lin ang="0" scaled="1"/>
        </a:gradFill>
      </dgm:spPr>
      <dgm:t>
        <a:bodyPr/>
        <a:lstStyle/>
        <a:p>
          <a:r>
            <a:rPr lang="en-US" dirty="0">
              <a:solidFill>
                <a:schemeClr val="bg1"/>
              </a:solidFill>
              <a:latin typeface="Helvetica Neue" panose="020B0604020202020204" charset="0"/>
            </a:rPr>
            <a:t>United Nations (2015)</a:t>
          </a:r>
        </a:p>
      </dgm:t>
    </dgm:pt>
    <dgm:pt modelId="{486AD203-D31F-46F8-B71D-1474FB06E0D4}" type="parTrans" cxnId="{739B4A77-0963-4DBC-8222-8AEE184128D6}">
      <dgm:prSet/>
      <dgm:spPr/>
      <dgm:t>
        <a:bodyPr/>
        <a:lstStyle/>
        <a:p>
          <a:endParaRPr lang="en-US">
            <a:latin typeface="Helvetica Neue" panose="020B0604020202020204" charset="0"/>
          </a:endParaRPr>
        </a:p>
      </dgm:t>
    </dgm:pt>
    <dgm:pt modelId="{0CB41500-E5A5-438F-972F-D84B17786523}" type="sibTrans" cxnId="{739B4A77-0963-4DBC-8222-8AEE184128D6}">
      <dgm:prSet/>
      <dgm:spPr/>
      <dgm:t>
        <a:bodyPr/>
        <a:lstStyle/>
        <a:p>
          <a:endParaRPr lang="en-US">
            <a:latin typeface="Helvetica Neue" panose="020B0604020202020204" charset="0"/>
          </a:endParaRPr>
        </a:p>
      </dgm:t>
    </dgm:pt>
    <dgm:pt modelId="{58004C27-94E4-48C9-AC0A-39395A2F5D8E}">
      <dgm:prSet phldrT="[Texte]"/>
      <dgm:spPr>
        <a:gradFill rotWithShape="0">
          <a:gsLst>
            <a:gs pos="0">
              <a:srgbClr val="D52925"/>
            </a:gs>
            <a:gs pos="100000">
              <a:srgbClr val="D76B28"/>
            </a:gs>
          </a:gsLst>
          <a:lin ang="0" scaled="1"/>
        </a:gradFill>
      </dgm:spPr>
      <dgm:t>
        <a:bodyPr/>
        <a:lstStyle/>
        <a:p>
          <a:r>
            <a:rPr lang="en-US" dirty="0">
              <a:solidFill>
                <a:schemeClr val="bg1"/>
              </a:solidFill>
              <a:latin typeface="Helvetica Neue" panose="020B0604020202020204" charset="0"/>
            </a:rPr>
            <a:t>Lamine et al. (2021)</a:t>
          </a:r>
        </a:p>
      </dgm:t>
    </dgm:pt>
    <dgm:pt modelId="{CA07D420-4101-4B9C-8DFB-D87ACA6E65CE}" type="parTrans" cxnId="{A7531A10-287C-463E-996A-A67A3A81AA69}">
      <dgm:prSet/>
      <dgm:spPr/>
      <dgm:t>
        <a:bodyPr/>
        <a:lstStyle/>
        <a:p>
          <a:endParaRPr lang="en-US">
            <a:latin typeface="Helvetica Neue" panose="020B0604020202020204" charset="0"/>
          </a:endParaRPr>
        </a:p>
      </dgm:t>
    </dgm:pt>
    <dgm:pt modelId="{3A8CC415-F009-4DE5-9F3D-78ECDD7B170F}" type="sibTrans" cxnId="{A7531A10-287C-463E-996A-A67A3A81AA69}">
      <dgm:prSet/>
      <dgm:spPr/>
      <dgm:t>
        <a:bodyPr/>
        <a:lstStyle/>
        <a:p>
          <a:endParaRPr lang="en-US">
            <a:latin typeface="Helvetica Neue" panose="020B0604020202020204" charset="0"/>
          </a:endParaRPr>
        </a:p>
      </dgm:t>
    </dgm:pt>
    <dgm:pt modelId="{D3BF00FA-1A6D-4CAC-BF7A-E6C56200AFEB}">
      <dgm:prSet phldrT="[Texte]"/>
      <dgm:spPr>
        <a:gradFill rotWithShape="0">
          <a:gsLst>
            <a:gs pos="0">
              <a:srgbClr val="D52925"/>
            </a:gs>
            <a:gs pos="100000">
              <a:srgbClr val="D76B28"/>
            </a:gs>
          </a:gsLst>
          <a:lin ang="0" scaled="1"/>
        </a:gradFill>
      </dgm:spPr>
      <dgm:t>
        <a:bodyPr/>
        <a:lstStyle/>
        <a:p>
          <a:pPr>
            <a:buNone/>
          </a:pPr>
          <a:r>
            <a:rPr lang="en-US">
              <a:latin typeface="Helvetica Neue" panose="020B0604020202020204" charset="0"/>
              <a:sym typeface="Wingdings" panose="05000000000000000000" pitchFamily="2" charset="2"/>
            </a:rPr>
            <a:t>  </a:t>
          </a:r>
          <a:endParaRPr lang="en-US" dirty="0">
            <a:latin typeface="Helvetica Neue" panose="020B0604020202020204" charset="0"/>
          </a:endParaRPr>
        </a:p>
      </dgm:t>
    </dgm:pt>
    <dgm:pt modelId="{16D742B9-DEDC-4A72-9128-80ACA799DBC4}" type="parTrans" cxnId="{6F289AF9-C370-4F64-848C-A6007595C25D}">
      <dgm:prSet/>
      <dgm:spPr/>
      <dgm:t>
        <a:bodyPr/>
        <a:lstStyle/>
        <a:p>
          <a:endParaRPr lang="en-US">
            <a:latin typeface="Helvetica Neue" panose="020B0604020202020204" charset="0"/>
          </a:endParaRPr>
        </a:p>
      </dgm:t>
    </dgm:pt>
    <dgm:pt modelId="{F8265127-9826-4959-AFC3-C88A07CB4B13}" type="sibTrans" cxnId="{6F289AF9-C370-4F64-848C-A6007595C25D}">
      <dgm:prSet/>
      <dgm:spPr/>
      <dgm:t>
        <a:bodyPr/>
        <a:lstStyle/>
        <a:p>
          <a:endParaRPr lang="en-US">
            <a:latin typeface="Helvetica Neue" panose="020B0604020202020204" charset="0"/>
          </a:endParaRPr>
        </a:p>
      </dgm:t>
    </dgm:pt>
    <dgm:pt modelId="{951D2AF1-2380-4140-B5E4-D055FE0FCDA6}" type="pres">
      <dgm:prSet presAssocID="{3978C6BC-FD30-4641-BFBA-A6F8ECF4EEA1}" presName="Name0" presStyleCnt="0">
        <dgm:presLayoutVars>
          <dgm:dir/>
          <dgm:resizeHandles val="exact"/>
        </dgm:presLayoutVars>
      </dgm:prSet>
      <dgm:spPr/>
    </dgm:pt>
    <dgm:pt modelId="{ACCF0EB1-5F39-435D-B2E1-D61B2E36EB90}" type="pres">
      <dgm:prSet presAssocID="{EE1FDC5A-36CB-4C4E-8AB1-A01A8A797268}" presName="node" presStyleLbl="node1" presStyleIdx="0" presStyleCnt="3">
        <dgm:presLayoutVars>
          <dgm:bulletEnabled val="1"/>
        </dgm:presLayoutVars>
      </dgm:prSet>
      <dgm:spPr/>
    </dgm:pt>
    <dgm:pt modelId="{D9694A75-DE93-4173-B6CB-2AA3CFFC8871}" type="pres">
      <dgm:prSet presAssocID="{4051B623-635C-43BE-B444-DABB3A313F28}" presName="sibTrans" presStyleCnt="0"/>
      <dgm:spPr/>
    </dgm:pt>
    <dgm:pt modelId="{D8FF6F19-9855-4418-96A6-0C5E5D1F4E7B}" type="pres">
      <dgm:prSet presAssocID="{D1BBD57E-2C7A-4079-B3D5-8B51D7554A7E}" presName="node" presStyleLbl="node1" presStyleIdx="1" presStyleCnt="3">
        <dgm:presLayoutVars>
          <dgm:bulletEnabled val="1"/>
        </dgm:presLayoutVars>
      </dgm:prSet>
      <dgm:spPr/>
    </dgm:pt>
    <dgm:pt modelId="{D8556CB3-D148-45FC-B0FD-9FD8E0B8F032}" type="pres">
      <dgm:prSet presAssocID="{57AD0F05-DA8C-4C64-AF96-FE736404AE00}" presName="sibTrans" presStyleCnt="0"/>
      <dgm:spPr/>
    </dgm:pt>
    <dgm:pt modelId="{338A86A6-D838-446F-AD92-27618BE38D4F}" type="pres">
      <dgm:prSet presAssocID="{FF31A6B3-C94D-487F-B0B6-5B9EE998815C}" presName="node" presStyleLbl="node1" presStyleIdx="2" presStyleCnt="3">
        <dgm:presLayoutVars>
          <dgm:bulletEnabled val="1"/>
        </dgm:presLayoutVars>
      </dgm:prSet>
      <dgm:spPr/>
    </dgm:pt>
  </dgm:ptLst>
  <dgm:cxnLst>
    <dgm:cxn modelId="{7289240A-1F33-4097-BBFB-E368A5F27EA0}" srcId="{FF31A6B3-C94D-487F-B0B6-5B9EE998815C}" destId="{BEDAC2B5-CF9B-4DB8-BDD9-80F1903E916C}" srcOrd="0" destOrd="0" parTransId="{39463C00-06D6-4CFD-B74F-DE2C1287067F}" sibTransId="{4A04D3C9-805A-4EAE-B24A-47325A8A4746}"/>
    <dgm:cxn modelId="{36F56E0C-AC11-4A46-982F-0CF761C552A7}" type="presOf" srcId="{1701F571-73B5-4E00-B5EE-496AD88DCF2E}" destId="{ACCF0EB1-5F39-435D-B2E1-D61B2E36EB90}" srcOrd="0" destOrd="2" presId="urn:microsoft.com/office/officeart/2005/8/layout/hList6"/>
    <dgm:cxn modelId="{9CAF0F0D-50CB-494A-9DB8-1A009975F32B}" type="presOf" srcId="{8249FD89-8887-41E7-BC32-21535AB58408}" destId="{338A86A6-D838-446F-AD92-27618BE38D4F}" srcOrd="0" destOrd="2" presId="urn:microsoft.com/office/officeart/2005/8/layout/hList6"/>
    <dgm:cxn modelId="{1929460E-E334-4DE9-A55E-49BA342CF7FE}" type="presOf" srcId="{D1BBD57E-2C7A-4079-B3D5-8B51D7554A7E}" destId="{D8FF6F19-9855-4418-96A6-0C5E5D1F4E7B}" srcOrd="0" destOrd="0" presId="urn:microsoft.com/office/officeart/2005/8/layout/hList6"/>
    <dgm:cxn modelId="{A7531A10-287C-463E-996A-A67A3A81AA69}" srcId="{D1BBD57E-2C7A-4079-B3D5-8B51D7554A7E}" destId="{58004C27-94E4-48C9-AC0A-39395A2F5D8E}" srcOrd="1" destOrd="0" parTransId="{CA07D420-4101-4B9C-8DFB-D87ACA6E65CE}" sibTransId="{3A8CC415-F009-4DE5-9F3D-78ECDD7B170F}"/>
    <dgm:cxn modelId="{DA0AA211-16AB-4BCB-B124-0728151DCB23}" type="presOf" srcId="{287F181B-CB3A-473D-AA53-DFF34E1AB1CD}" destId="{ACCF0EB1-5F39-435D-B2E1-D61B2E36EB90}" srcOrd="0" destOrd="4" presId="urn:microsoft.com/office/officeart/2005/8/layout/hList6"/>
    <dgm:cxn modelId="{DD801017-4FB5-4897-BFF7-D0C1FEB9BFBA}" srcId="{FF31A6B3-C94D-487F-B0B6-5B9EE998815C}" destId="{40E06274-18B8-4C85-93F4-9576C6C40715}" srcOrd="4" destOrd="0" parTransId="{26445D64-67B8-4B57-A26E-F6ECE189AFE2}" sibTransId="{EB552F44-9B1C-4F74-B93D-6C774B02A076}"/>
    <dgm:cxn modelId="{7C30E51D-ED2E-4650-8B89-28211E6F8320}" type="presOf" srcId="{47304019-7063-4FC3-9931-94A91CD1CB9E}" destId="{D8FF6F19-9855-4418-96A6-0C5E5D1F4E7B}" srcOrd="0" destOrd="3" presId="urn:microsoft.com/office/officeart/2005/8/layout/hList6"/>
    <dgm:cxn modelId="{032C3D23-E791-4C93-9689-473098A350FA}" type="presOf" srcId="{0F7568AB-966B-40AF-A427-146F1E5928F4}" destId="{D8FF6F19-9855-4418-96A6-0C5E5D1F4E7B}" srcOrd="0" destOrd="5" presId="urn:microsoft.com/office/officeart/2005/8/layout/hList6"/>
    <dgm:cxn modelId="{45761C2A-CAE1-4FFB-960A-5B89DA574442}" type="presOf" srcId="{D3BF00FA-1A6D-4CAC-BF7A-E6C56200AFEB}" destId="{D8FF6F19-9855-4418-96A6-0C5E5D1F4E7B}" srcOrd="0" destOrd="6" presId="urn:microsoft.com/office/officeart/2005/8/layout/hList6"/>
    <dgm:cxn modelId="{BAC8ED2F-445F-45AD-8D39-90C0CD48211C}" type="presOf" srcId="{BEDAC2B5-CF9B-4DB8-BDD9-80F1903E916C}" destId="{338A86A6-D838-446F-AD92-27618BE38D4F}" srcOrd="0" destOrd="1" presId="urn:microsoft.com/office/officeart/2005/8/layout/hList6"/>
    <dgm:cxn modelId="{46E6825F-61C7-4170-A929-932698F425B9}" type="presOf" srcId="{C970CCF4-C51F-48F8-8CFE-ACEF906CE0A2}" destId="{338A86A6-D838-446F-AD92-27618BE38D4F}" srcOrd="0" destOrd="3" presId="urn:microsoft.com/office/officeart/2005/8/layout/hList6"/>
    <dgm:cxn modelId="{46572A41-0B3B-4C10-B65C-D84EB5577B1E}" type="presOf" srcId="{20499B7D-4128-42CE-BEC9-DABBC37A92AC}" destId="{ACCF0EB1-5F39-435D-B2E1-D61B2E36EB90}" srcOrd="0" destOrd="3" presId="urn:microsoft.com/office/officeart/2005/8/layout/hList6"/>
    <dgm:cxn modelId="{928C8A65-CA37-45D5-BF6A-B24DE1C9BDC8}" srcId="{D1BBD57E-2C7A-4079-B3D5-8B51D7554A7E}" destId="{0DB17EFB-5818-4155-9FC8-66C0C57D3E74}" srcOrd="3" destOrd="0" parTransId="{0CE831A0-F901-4A51-9045-F237E878396D}" sibTransId="{54C550E4-18C6-48CD-89D0-38AAF682EDA1}"/>
    <dgm:cxn modelId="{DA2B1F68-39E8-4536-B82A-C5C809323410}" type="presOf" srcId="{58004C27-94E4-48C9-AC0A-39395A2F5D8E}" destId="{D8FF6F19-9855-4418-96A6-0C5E5D1F4E7B}" srcOrd="0" destOrd="2" presId="urn:microsoft.com/office/officeart/2005/8/layout/hList6"/>
    <dgm:cxn modelId="{48097E6E-17AE-4618-A6E5-28E8D8E580B6}" type="presOf" srcId="{FF31A6B3-C94D-487F-B0B6-5B9EE998815C}" destId="{338A86A6-D838-446F-AD92-27618BE38D4F}" srcOrd="0" destOrd="0" presId="urn:microsoft.com/office/officeart/2005/8/layout/hList6"/>
    <dgm:cxn modelId="{C667964E-EE95-47D1-AAAB-B41D433988B4}" type="presOf" srcId="{EE1FDC5A-36CB-4C4E-8AB1-A01A8A797268}" destId="{ACCF0EB1-5F39-435D-B2E1-D61B2E36EB90}" srcOrd="0" destOrd="0" presId="urn:microsoft.com/office/officeart/2005/8/layout/hList6"/>
    <dgm:cxn modelId="{17D5A875-B08C-4D7A-A021-31FC007EE7A4}" type="presOf" srcId="{64E087F0-D37A-4DFE-A430-999FC8E81B1C}" destId="{338A86A6-D838-446F-AD92-27618BE38D4F}" srcOrd="0" destOrd="4" presId="urn:microsoft.com/office/officeart/2005/8/layout/hList6"/>
    <dgm:cxn modelId="{739B4A77-0963-4DBC-8222-8AEE184128D6}" srcId="{FF31A6B3-C94D-487F-B0B6-5B9EE998815C}" destId="{8249FD89-8887-41E7-BC32-21535AB58408}" srcOrd="1" destOrd="0" parTransId="{486AD203-D31F-46F8-B71D-1474FB06E0D4}" sibTransId="{0CB41500-E5A5-438F-972F-D84B17786523}"/>
    <dgm:cxn modelId="{0EC21959-A1A1-46FD-97D7-40C428940514}" srcId="{3978C6BC-FD30-4641-BFBA-A6F8ECF4EEA1}" destId="{EE1FDC5A-36CB-4C4E-8AB1-A01A8A797268}" srcOrd="0" destOrd="0" parTransId="{509E0251-A4FD-42AF-A9CD-D4A76C0434FD}" sibTransId="{4051B623-635C-43BE-B444-DABB3A313F28}"/>
    <dgm:cxn modelId="{0153E07A-9622-4172-A275-AB56C3B25372}" type="presOf" srcId="{EE578A5C-8F7E-4B2A-9540-04125E1F34AB}" destId="{D8FF6F19-9855-4418-96A6-0C5E5D1F4E7B}" srcOrd="0" destOrd="1" presId="urn:microsoft.com/office/officeart/2005/8/layout/hList6"/>
    <dgm:cxn modelId="{36741C83-DD97-452F-9791-A52C73707AE5}" srcId="{EE1FDC5A-36CB-4C4E-8AB1-A01A8A797268}" destId="{1701F571-73B5-4E00-B5EE-496AD88DCF2E}" srcOrd="1" destOrd="0" parTransId="{AA5C7EB1-0C8E-45A2-ACF8-2AD53441EB8A}" sibTransId="{BFACC9B8-0ABA-41C3-B853-D703921D533F}"/>
    <dgm:cxn modelId="{035AD490-8F63-4775-AB53-137F974CEFA6}" srcId="{EE1FDC5A-36CB-4C4E-8AB1-A01A8A797268}" destId="{E85FD364-8F35-45E3-8E2A-F9855EFD068A}" srcOrd="4" destOrd="0" parTransId="{FEE9B7F9-404B-48FA-8449-DD175B628E29}" sibTransId="{1DE4FB3D-D9ED-40D5-8372-7C5324AD477E}"/>
    <dgm:cxn modelId="{C8C37393-1B25-43FF-89FC-FB40A079C5CB}" srcId="{D1BBD57E-2C7A-4079-B3D5-8B51D7554A7E}" destId="{0F7568AB-966B-40AF-A427-146F1E5928F4}" srcOrd="4" destOrd="0" parTransId="{A4AFBFF9-F4A4-4437-9EAE-5E7145AAFC64}" sibTransId="{0646B3D2-6F4D-4F7A-A8E6-F24F83940BC6}"/>
    <dgm:cxn modelId="{AE2EB698-671D-4807-BB3A-CFEB9E2AF50B}" type="presOf" srcId="{0DB17EFB-5818-4155-9FC8-66C0C57D3E74}" destId="{D8FF6F19-9855-4418-96A6-0C5E5D1F4E7B}" srcOrd="0" destOrd="4" presId="urn:microsoft.com/office/officeart/2005/8/layout/hList6"/>
    <dgm:cxn modelId="{1535ED99-37D5-4EFD-9B07-4437453FB566}" srcId="{D1BBD57E-2C7A-4079-B3D5-8B51D7554A7E}" destId="{EE578A5C-8F7E-4B2A-9540-04125E1F34AB}" srcOrd="0" destOrd="0" parTransId="{2A6C1F82-32FF-441A-A921-4D2F9A3F43EC}" sibTransId="{710A7334-C160-4F3F-8626-D340E3570F98}"/>
    <dgm:cxn modelId="{6F3EEC9C-6518-4FCF-A58C-E927171F1DAD}" srcId="{EE1FDC5A-36CB-4C4E-8AB1-A01A8A797268}" destId="{287F181B-CB3A-473D-AA53-DFF34E1AB1CD}" srcOrd="3" destOrd="0" parTransId="{65493CC8-4CC5-4900-A8EB-876F929271A6}" sibTransId="{B0556B63-7589-4F1C-BA6F-2A2B8110E1B8}"/>
    <dgm:cxn modelId="{5F064DB9-FC30-4899-9F49-0BA1CFA876D6}" type="presOf" srcId="{3978C6BC-FD30-4641-BFBA-A6F8ECF4EEA1}" destId="{951D2AF1-2380-4140-B5E4-D055FE0FCDA6}" srcOrd="0" destOrd="0" presId="urn:microsoft.com/office/officeart/2005/8/layout/hList6"/>
    <dgm:cxn modelId="{8144D4BA-959B-46DD-AB76-57A574BCF852}" srcId="{D1BBD57E-2C7A-4079-B3D5-8B51D7554A7E}" destId="{47304019-7063-4FC3-9931-94A91CD1CB9E}" srcOrd="2" destOrd="0" parTransId="{8F51ECED-3A10-4426-9843-243D028DA385}" sibTransId="{876B26F6-EA6B-4861-9AF2-A85F81EBBF4C}"/>
    <dgm:cxn modelId="{7B4C3EC3-CEA0-4437-98E4-EB43F5B5262A}" srcId="{EE1FDC5A-36CB-4C4E-8AB1-A01A8A797268}" destId="{20499B7D-4128-42CE-BEC9-DABBC37A92AC}" srcOrd="2" destOrd="0" parTransId="{744EE16B-3B21-4284-9E92-E3107DA33701}" sibTransId="{015D96A1-700B-453D-8ECB-A98B82F8108C}"/>
    <dgm:cxn modelId="{17A77BCE-37EA-40FE-98FD-F2784F942D6E}" srcId="{FF31A6B3-C94D-487F-B0B6-5B9EE998815C}" destId="{64E087F0-D37A-4DFE-A430-999FC8E81B1C}" srcOrd="3" destOrd="0" parTransId="{041F6A94-7F8F-4EBA-8C21-418FDCE8F7D5}" sibTransId="{F7CDB164-F2EF-46B8-A981-47AACA41F263}"/>
    <dgm:cxn modelId="{F91B18D9-1633-44F4-A2FD-0860708785B4}" srcId="{3978C6BC-FD30-4641-BFBA-A6F8ECF4EEA1}" destId="{D1BBD57E-2C7A-4079-B3D5-8B51D7554A7E}" srcOrd="1" destOrd="0" parTransId="{AA89D755-5205-40EF-9B46-670F31B838BF}" sibTransId="{57AD0F05-DA8C-4C64-AF96-FE736404AE00}"/>
    <dgm:cxn modelId="{016A35F2-FECC-4152-9049-F5C2D9464B07}" type="presOf" srcId="{40E06274-18B8-4C85-93F4-9576C6C40715}" destId="{338A86A6-D838-446F-AD92-27618BE38D4F}" srcOrd="0" destOrd="5" presId="urn:microsoft.com/office/officeart/2005/8/layout/hList6"/>
    <dgm:cxn modelId="{B6C789F3-305B-44AE-B7A3-968E940F5677}" type="presOf" srcId="{E85FD364-8F35-45E3-8E2A-F9855EFD068A}" destId="{ACCF0EB1-5F39-435D-B2E1-D61B2E36EB90}" srcOrd="0" destOrd="5" presId="urn:microsoft.com/office/officeart/2005/8/layout/hList6"/>
    <dgm:cxn modelId="{17D751F6-FD20-4CA9-BE5B-23BA139D2B6B}" srcId="{FF31A6B3-C94D-487F-B0B6-5B9EE998815C}" destId="{C970CCF4-C51F-48F8-8CFE-ACEF906CE0A2}" srcOrd="2" destOrd="0" parTransId="{81AAA8F3-27DA-40CF-A576-25DA529D4205}" sibTransId="{19D45078-883F-4681-9CCC-D994AA018C29}"/>
    <dgm:cxn modelId="{6F289AF9-C370-4F64-848C-A6007595C25D}" srcId="{D1BBD57E-2C7A-4079-B3D5-8B51D7554A7E}" destId="{D3BF00FA-1A6D-4CAC-BF7A-E6C56200AFEB}" srcOrd="5" destOrd="0" parTransId="{16D742B9-DEDC-4A72-9128-80ACA799DBC4}" sibTransId="{F8265127-9826-4959-AFC3-C88A07CB4B13}"/>
    <dgm:cxn modelId="{627A6DFC-4969-4EAB-BF85-5DE16B8DA6CB}" srcId="{3978C6BC-FD30-4641-BFBA-A6F8ECF4EEA1}" destId="{FF31A6B3-C94D-487F-B0B6-5B9EE998815C}" srcOrd="2" destOrd="0" parTransId="{6B22DDCC-0E1F-46B5-A52E-6F24F18D7749}" sibTransId="{4C967004-586B-4EB8-85B5-85700027CAD6}"/>
    <dgm:cxn modelId="{C5FBE1FD-D24B-4A47-8D91-4CDD1F5CD817}" srcId="{EE1FDC5A-36CB-4C4E-8AB1-A01A8A797268}" destId="{271F6D00-DE4F-423A-A2DB-BD46A6833623}" srcOrd="0" destOrd="0" parTransId="{62FEC262-D30E-490F-8F53-A765E804FDF7}" sibTransId="{F52FA2F0-1718-43C7-B470-62944B170D3A}"/>
    <dgm:cxn modelId="{8ECF47FF-ECAA-4775-9D39-2B7CB1CED852}" type="presOf" srcId="{271F6D00-DE4F-423A-A2DB-BD46A6833623}" destId="{ACCF0EB1-5F39-435D-B2E1-D61B2E36EB90}" srcOrd="0" destOrd="1" presId="urn:microsoft.com/office/officeart/2005/8/layout/hList6"/>
    <dgm:cxn modelId="{2100103E-EF7A-40B7-8D02-50E3E0B6CDCF}" type="presParOf" srcId="{951D2AF1-2380-4140-B5E4-D055FE0FCDA6}" destId="{ACCF0EB1-5F39-435D-B2E1-D61B2E36EB90}" srcOrd="0" destOrd="0" presId="urn:microsoft.com/office/officeart/2005/8/layout/hList6"/>
    <dgm:cxn modelId="{7BDDDDAE-0AB0-466F-9678-4CD6FFB222EA}" type="presParOf" srcId="{951D2AF1-2380-4140-B5E4-D055FE0FCDA6}" destId="{D9694A75-DE93-4173-B6CB-2AA3CFFC8871}" srcOrd="1" destOrd="0" presId="urn:microsoft.com/office/officeart/2005/8/layout/hList6"/>
    <dgm:cxn modelId="{539C60A4-4D55-4AB8-99CA-447C46FEAF12}" type="presParOf" srcId="{951D2AF1-2380-4140-B5E4-D055FE0FCDA6}" destId="{D8FF6F19-9855-4418-96A6-0C5E5D1F4E7B}" srcOrd="2" destOrd="0" presId="urn:microsoft.com/office/officeart/2005/8/layout/hList6"/>
    <dgm:cxn modelId="{3C6A7EB1-6D2B-4742-9C16-16F92827B1E8}" type="presParOf" srcId="{951D2AF1-2380-4140-B5E4-D055FE0FCDA6}" destId="{D8556CB3-D148-45FC-B0FD-9FD8E0B8F032}" srcOrd="3" destOrd="0" presId="urn:microsoft.com/office/officeart/2005/8/layout/hList6"/>
    <dgm:cxn modelId="{F8723FBF-D3FE-436D-831C-76F37B2F4D4E}" type="presParOf" srcId="{951D2AF1-2380-4140-B5E4-D055FE0FCDA6}" destId="{338A86A6-D838-446F-AD92-27618BE38D4F}" srcOrd="4" destOrd="0" presId="urn:microsoft.com/office/officeart/2005/8/layout/hList6"/>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tx1"/>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bg1">
                  <a:lumMod val="75000"/>
                </a:schemeClr>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bg1">
                  <a:lumMod val="75000"/>
                </a:schemeClr>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bg1">
                  <a:lumMod val="75000"/>
                </a:schemeClr>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bg1">
                  <a:lumMod val="75000"/>
                </a:schemeClr>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tx1"/>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bg1">
                  <a:lumMod val="75000"/>
                </a:schemeClr>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bg1">
                  <a:lumMod val="75000"/>
                </a:schemeClr>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6E5CC94-B583-4EFE-A17E-4C1E5E80742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9771F7E7-F649-49EE-8E02-67DCE1FB4071}">
      <dgm:prSet phldrT="[Texte]"/>
      <dgm:spPr>
        <a:gradFill flip="none" rotWithShape="0">
          <a:gsLst>
            <a:gs pos="0">
              <a:srgbClr val="B3221F"/>
            </a:gs>
            <a:gs pos="100000">
              <a:srgbClr val="D76B28"/>
            </a:gs>
          </a:gsLst>
          <a:lin ang="5400000" scaled="1"/>
          <a:tileRect/>
        </a:gradFill>
      </dgm:spPr>
      <dgm:t>
        <a:bodyPr/>
        <a:lstStyle/>
        <a:p>
          <a:r>
            <a:rPr lang="fr-FR" dirty="0" err="1">
              <a:latin typeface="Helvetica Neue" panose="020B0604020202020204" charset="0"/>
            </a:rPr>
            <a:t>Institutional</a:t>
          </a:r>
          <a:r>
            <a:rPr lang="fr-FR" dirty="0">
              <a:latin typeface="Helvetica Neue" panose="020B0604020202020204" charset="0"/>
            </a:rPr>
            <a:t> </a:t>
          </a:r>
          <a:r>
            <a:rPr lang="fr-FR" dirty="0" err="1">
              <a:latin typeface="Helvetica Neue" panose="020B0604020202020204" charset="0"/>
            </a:rPr>
            <a:t>theory</a:t>
          </a:r>
          <a:endParaRPr lang="fr-FR" dirty="0">
            <a:latin typeface="Helvetica Neue" panose="020B0604020202020204" charset="0"/>
          </a:endParaRPr>
        </a:p>
      </dgm:t>
    </dgm:pt>
    <dgm:pt modelId="{4A86635A-8AAB-4D85-B80A-5116A5C93753}" type="parTrans" cxnId="{193816FF-9259-4058-8802-CDBE3B7494EE}">
      <dgm:prSet/>
      <dgm:spPr/>
      <dgm:t>
        <a:bodyPr/>
        <a:lstStyle/>
        <a:p>
          <a:endParaRPr lang="fr-FR">
            <a:latin typeface="Helvetica Neue" panose="020B0604020202020204" charset="0"/>
          </a:endParaRPr>
        </a:p>
      </dgm:t>
    </dgm:pt>
    <dgm:pt modelId="{8F091A35-0AD2-4B1A-89C6-43E83D6B44D4}" type="sibTrans" cxnId="{193816FF-9259-4058-8802-CDBE3B7494EE}">
      <dgm:prSet/>
      <dgm:spPr>
        <a:solidFill>
          <a:schemeClr val="bg1"/>
        </a:solidFill>
      </dgm:spPr>
      <dgm:t>
        <a:bodyPr/>
        <a:lstStyle/>
        <a:p>
          <a:endParaRPr lang="fr-FR">
            <a:latin typeface="Helvetica Neue" panose="020B0604020202020204" charset="0"/>
          </a:endParaRPr>
        </a:p>
      </dgm:t>
    </dgm:pt>
    <dgm:pt modelId="{E633C245-49E7-48C5-931C-A58CEF43AF57}">
      <dgm:prSet phldrT="[Texte]" custT="1"/>
      <dgm:spPr/>
      <dgm:t>
        <a:bodyPr/>
        <a:lstStyle/>
        <a:p>
          <a:r>
            <a:rPr lang="fr-FR" sz="1100" dirty="0">
              <a:latin typeface="Helvetica Neue" panose="020B0604020202020204" charset="0"/>
            </a:rPr>
            <a:t>North (1991)</a:t>
          </a:r>
        </a:p>
        <a:p>
          <a:r>
            <a:rPr lang="fr-FR" sz="1100" dirty="0">
              <a:latin typeface="Helvetica Neue" panose="020B0604020202020204" charset="0"/>
            </a:rPr>
            <a:t>Lamine et al. (2021)</a:t>
          </a:r>
        </a:p>
      </dgm:t>
    </dgm:pt>
    <dgm:pt modelId="{A58F300C-F1B9-4C63-B1FE-1F0C4A76CE77}" type="parTrans" cxnId="{D7BCCECF-5136-402B-B2F8-DEB57E5B4695}">
      <dgm:prSet/>
      <dgm:spPr/>
      <dgm:t>
        <a:bodyPr/>
        <a:lstStyle/>
        <a:p>
          <a:endParaRPr lang="fr-FR">
            <a:latin typeface="Helvetica Neue" panose="020B0604020202020204" charset="0"/>
          </a:endParaRPr>
        </a:p>
      </dgm:t>
    </dgm:pt>
    <dgm:pt modelId="{8FE7FF70-CED5-434C-A8DD-56ADBD0BD8E4}" type="sibTrans" cxnId="{D7BCCECF-5136-402B-B2F8-DEB57E5B4695}">
      <dgm:prSet/>
      <dgm:spPr/>
      <dgm:t>
        <a:bodyPr/>
        <a:lstStyle/>
        <a:p>
          <a:endParaRPr lang="fr-FR">
            <a:latin typeface="Helvetica Neue" panose="020B0604020202020204" charset="0"/>
          </a:endParaRPr>
        </a:p>
      </dgm:t>
    </dgm:pt>
    <dgm:pt modelId="{5CD0334A-F5B0-44AB-AD9B-052219E48153}">
      <dgm:prSet phldrT="[Texte]"/>
      <dgm:spPr>
        <a:gradFill flip="none" rotWithShape="0">
          <a:gsLst>
            <a:gs pos="0">
              <a:srgbClr val="B3221F"/>
            </a:gs>
            <a:gs pos="100000">
              <a:srgbClr val="D76B28"/>
            </a:gs>
          </a:gsLst>
          <a:lin ang="0" scaled="1"/>
          <a:tileRect/>
        </a:gradFill>
      </dgm:spPr>
      <dgm:t>
        <a:bodyPr/>
        <a:lstStyle/>
        <a:p>
          <a:r>
            <a:rPr lang="fr-FR" dirty="0" err="1">
              <a:latin typeface="Helvetica Neue" panose="020B0604020202020204" charset="0"/>
            </a:rPr>
            <a:t>Ecosystem</a:t>
          </a:r>
          <a:r>
            <a:rPr lang="fr-FR" dirty="0">
              <a:latin typeface="Helvetica Neue" panose="020B0604020202020204" charset="0"/>
            </a:rPr>
            <a:t> </a:t>
          </a:r>
          <a:r>
            <a:rPr lang="fr-FR" dirty="0" err="1">
              <a:latin typeface="Helvetica Neue" panose="020B0604020202020204" charset="0"/>
            </a:rPr>
            <a:t>approach</a:t>
          </a:r>
          <a:endParaRPr lang="fr-FR" dirty="0">
            <a:latin typeface="Helvetica Neue" panose="020B0604020202020204" charset="0"/>
          </a:endParaRPr>
        </a:p>
      </dgm:t>
    </dgm:pt>
    <dgm:pt modelId="{18837DE5-2D8F-445E-8D06-8B0AFDB2ECDD}" type="parTrans" cxnId="{2AC51E3B-640E-4F4A-AEBA-497F3244BE7C}">
      <dgm:prSet/>
      <dgm:spPr/>
      <dgm:t>
        <a:bodyPr/>
        <a:lstStyle/>
        <a:p>
          <a:endParaRPr lang="fr-FR">
            <a:latin typeface="Helvetica Neue" panose="020B0604020202020204" charset="0"/>
          </a:endParaRPr>
        </a:p>
      </dgm:t>
    </dgm:pt>
    <dgm:pt modelId="{841E857F-39BC-4E16-957E-7778D4C1DF66}" type="sibTrans" cxnId="{2AC51E3B-640E-4F4A-AEBA-497F3244BE7C}">
      <dgm:prSet custT="1"/>
      <dgm:spPr>
        <a:gradFill flip="none" rotWithShape="0">
          <a:gsLst>
            <a:gs pos="0">
              <a:srgbClr val="B3221F"/>
            </a:gs>
            <a:gs pos="100000">
              <a:srgbClr val="D76B28"/>
            </a:gs>
          </a:gsLst>
          <a:lin ang="10800000" scaled="1"/>
          <a:tileRect/>
        </a:gradFill>
      </dgm:spPr>
      <dgm:t>
        <a:bodyPr/>
        <a:lstStyle/>
        <a:p>
          <a:r>
            <a:rPr lang="fr-FR" sz="1100" dirty="0" err="1">
              <a:latin typeface="Helvetica Neue" panose="020B0604020202020204" charset="0"/>
            </a:rPr>
            <a:t>ESOs</a:t>
          </a:r>
          <a:r>
            <a:rPr lang="fr-FR" sz="1100" dirty="0">
              <a:latin typeface="Helvetica Neue" panose="020B0604020202020204" charset="0"/>
            </a:rPr>
            <a:t> in </a:t>
          </a:r>
          <a:r>
            <a:rPr lang="fr-FR" sz="1100" dirty="0" err="1">
              <a:latin typeface="Helvetica Neue" panose="020B0604020202020204" charset="0"/>
            </a:rPr>
            <a:t>EEs</a:t>
          </a:r>
          <a:endParaRPr lang="fr-FR" sz="1100" dirty="0">
            <a:latin typeface="Helvetica Neue" panose="020B0604020202020204" charset="0"/>
          </a:endParaRPr>
        </a:p>
      </dgm:t>
    </dgm:pt>
    <dgm:pt modelId="{EA0D7CAE-0002-4856-B0F1-759FD55016BA}">
      <dgm:prSet phldrT="[Texte]"/>
      <dgm:spPr/>
      <dgm:t>
        <a:bodyPr/>
        <a:lstStyle/>
        <a:p>
          <a:r>
            <a:rPr lang="fr-FR" dirty="0" err="1">
              <a:latin typeface="Helvetica Neue" panose="020B0604020202020204" charset="0"/>
            </a:rPr>
            <a:t>Audretsch</a:t>
          </a:r>
          <a:r>
            <a:rPr lang="fr-FR" dirty="0">
              <a:latin typeface="Helvetica Neue" panose="020B0604020202020204" charset="0"/>
            </a:rPr>
            <a:t> et al. (2019)</a:t>
          </a:r>
        </a:p>
        <a:p>
          <a:r>
            <a:rPr lang="fr-FR" dirty="0" err="1">
              <a:latin typeface="Helvetica Neue" panose="020B0604020202020204" charset="0"/>
            </a:rPr>
            <a:t>Theodoraki</a:t>
          </a:r>
          <a:r>
            <a:rPr lang="fr-FR" dirty="0">
              <a:latin typeface="Helvetica Neue" panose="020B0604020202020204" charset="0"/>
            </a:rPr>
            <a:t> et al. (2021)</a:t>
          </a:r>
        </a:p>
      </dgm:t>
    </dgm:pt>
    <dgm:pt modelId="{2794A733-C1E0-469C-A5A7-DC6EF3DA1B8E}" type="parTrans" cxnId="{428DEF05-5B96-4597-980C-E7EB69426DA7}">
      <dgm:prSet/>
      <dgm:spPr/>
      <dgm:t>
        <a:bodyPr/>
        <a:lstStyle/>
        <a:p>
          <a:endParaRPr lang="fr-FR">
            <a:latin typeface="Helvetica Neue" panose="020B0604020202020204" charset="0"/>
          </a:endParaRPr>
        </a:p>
      </dgm:t>
    </dgm:pt>
    <dgm:pt modelId="{9AC33732-FC69-4B1C-902C-D5C875C40C91}" type="sibTrans" cxnId="{428DEF05-5B96-4597-980C-E7EB69426DA7}">
      <dgm:prSet/>
      <dgm:spPr/>
      <dgm:t>
        <a:bodyPr/>
        <a:lstStyle/>
        <a:p>
          <a:endParaRPr lang="fr-FR">
            <a:latin typeface="Helvetica Neue" panose="020B0604020202020204" charset="0"/>
          </a:endParaRPr>
        </a:p>
      </dgm:t>
    </dgm:pt>
    <dgm:pt modelId="{6B3EE144-6399-47FB-A703-11D2A87B3574}">
      <dgm:prSet phldrT="[Texte]"/>
      <dgm:spPr>
        <a:gradFill flip="none" rotWithShape="0">
          <a:gsLst>
            <a:gs pos="0">
              <a:srgbClr val="B3221F"/>
            </a:gs>
            <a:gs pos="100000">
              <a:srgbClr val="D76B28"/>
            </a:gs>
          </a:gsLst>
          <a:lin ang="16200000" scaled="1"/>
          <a:tileRect/>
        </a:gradFill>
      </dgm:spPr>
      <dgm:t>
        <a:bodyPr/>
        <a:lstStyle/>
        <a:p>
          <a:r>
            <a:rPr lang="fr-FR" dirty="0">
              <a:latin typeface="Helvetica Neue" panose="020B0604020202020204" charset="0"/>
            </a:rPr>
            <a:t>Q/Q Helix model</a:t>
          </a:r>
        </a:p>
      </dgm:t>
    </dgm:pt>
    <dgm:pt modelId="{B0507D44-906C-4850-A496-9D59486DE642}" type="parTrans" cxnId="{D6386014-F0BF-4645-89DF-ADFA15740F78}">
      <dgm:prSet/>
      <dgm:spPr/>
      <dgm:t>
        <a:bodyPr/>
        <a:lstStyle/>
        <a:p>
          <a:endParaRPr lang="fr-FR">
            <a:latin typeface="Helvetica Neue" panose="020B0604020202020204" charset="0"/>
          </a:endParaRPr>
        </a:p>
      </dgm:t>
    </dgm:pt>
    <dgm:pt modelId="{3B52119A-2006-44C1-8914-0AB6D42E1B19}" type="sibTrans" cxnId="{D6386014-F0BF-4645-89DF-ADFA15740F78}">
      <dgm:prSet/>
      <dgm:spPr>
        <a:solidFill>
          <a:schemeClr val="bg1"/>
        </a:solidFill>
      </dgm:spPr>
      <dgm:t>
        <a:bodyPr/>
        <a:lstStyle/>
        <a:p>
          <a:endParaRPr lang="fr-FR">
            <a:latin typeface="Helvetica Neue" panose="020B0604020202020204" charset="0"/>
          </a:endParaRPr>
        </a:p>
      </dgm:t>
    </dgm:pt>
    <dgm:pt modelId="{545ADA57-A471-4AFF-A106-954E2F27EF73}">
      <dgm:prSet phldrT="[Texte]"/>
      <dgm:spPr/>
      <dgm:t>
        <a:bodyPr/>
        <a:lstStyle/>
        <a:p>
          <a:r>
            <a:rPr lang="en-US" dirty="0" err="1">
              <a:latin typeface="Helvetica Neue" panose="020B0604020202020204" charset="0"/>
            </a:rPr>
            <a:t>Carayannis</a:t>
          </a:r>
          <a:r>
            <a:rPr lang="en-US" dirty="0">
              <a:latin typeface="Helvetica Neue" panose="020B0604020202020204" charset="0"/>
            </a:rPr>
            <a:t> et al. (2018)</a:t>
          </a:r>
          <a:endParaRPr lang="fr-FR" dirty="0">
            <a:latin typeface="Helvetica Neue" panose="020B0604020202020204" charset="0"/>
          </a:endParaRPr>
        </a:p>
        <a:p>
          <a:r>
            <a:rPr lang="fr-FR" dirty="0">
              <a:latin typeface="Helvetica Neue" panose="020B0604020202020204" charset="0"/>
            </a:rPr>
            <a:t>Lamine et al. (2021)</a:t>
          </a:r>
        </a:p>
        <a:p>
          <a:endParaRPr lang="fr-FR" dirty="0">
            <a:latin typeface="Helvetica Neue" panose="020B0604020202020204" charset="0"/>
          </a:endParaRPr>
        </a:p>
      </dgm:t>
    </dgm:pt>
    <dgm:pt modelId="{E8F11974-159F-4D5B-95BB-279D14830506}" type="parTrans" cxnId="{CDDA8B15-873B-4209-91DF-D206962A8503}">
      <dgm:prSet/>
      <dgm:spPr/>
      <dgm:t>
        <a:bodyPr/>
        <a:lstStyle/>
        <a:p>
          <a:endParaRPr lang="fr-FR">
            <a:latin typeface="Helvetica Neue" panose="020B0604020202020204" charset="0"/>
          </a:endParaRPr>
        </a:p>
      </dgm:t>
    </dgm:pt>
    <dgm:pt modelId="{A17D6464-E9DC-4D9F-965A-F1FE1071424F}" type="sibTrans" cxnId="{CDDA8B15-873B-4209-91DF-D206962A8503}">
      <dgm:prSet/>
      <dgm:spPr/>
      <dgm:t>
        <a:bodyPr/>
        <a:lstStyle/>
        <a:p>
          <a:endParaRPr lang="fr-FR">
            <a:latin typeface="Helvetica Neue" panose="020B0604020202020204" charset="0"/>
          </a:endParaRPr>
        </a:p>
      </dgm:t>
    </dgm:pt>
    <dgm:pt modelId="{D88204D1-776B-4B48-8F73-6EF638ED7BC5}" type="pres">
      <dgm:prSet presAssocID="{36E5CC94-B583-4EFE-A17E-4C1E5E80742E}" presName="Name0" presStyleCnt="0">
        <dgm:presLayoutVars>
          <dgm:chMax/>
          <dgm:chPref/>
          <dgm:dir/>
          <dgm:animLvl val="lvl"/>
        </dgm:presLayoutVars>
      </dgm:prSet>
      <dgm:spPr/>
    </dgm:pt>
    <dgm:pt modelId="{5E32757A-7247-4B41-9111-9216841286F8}" type="pres">
      <dgm:prSet presAssocID="{9771F7E7-F649-49EE-8E02-67DCE1FB4071}" presName="composite" presStyleCnt="0"/>
      <dgm:spPr/>
    </dgm:pt>
    <dgm:pt modelId="{1D4A7E77-CF41-4213-BC8C-DE0D8D937243}" type="pres">
      <dgm:prSet presAssocID="{9771F7E7-F649-49EE-8E02-67DCE1FB4071}" presName="Parent1" presStyleLbl="node1" presStyleIdx="0" presStyleCnt="6">
        <dgm:presLayoutVars>
          <dgm:chMax val="1"/>
          <dgm:chPref val="1"/>
          <dgm:bulletEnabled val="1"/>
        </dgm:presLayoutVars>
      </dgm:prSet>
      <dgm:spPr/>
    </dgm:pt>
    <dgm:pt modelId="{0C27945D-519F-411F-9A3E-878B17BC4765}" type="pres">
      <dgm:prSet presAssocID="{9771F7E7-F649-49EE-8E02-67DCE1FB4071}" presName="Childtext1" presStyleLbl="revTx" presStyleIdx="0" presStyleCnt="3">
        <dgm:presLayoutVars>
          <dgm:chMax val="0"/>
          <dgm:chPref val="0"/>
          <dgm:bulletEnabled val="1"/>
        </dgm:presLayoutVars>
      </dgm:prSet>
      <dgm:spPr/>
    </dgm:pt>
    <dgm:pt modelId="{89A885D4-DADD-4B19-9D13-948343652CF0}" type="pres">
      <dgm:prSet presAssocID="{9771F7E7-F649-49EE-8E02-67DCE1FB4071}" presName="BalanceSpacing" presStyleCnt="0"/>
      <dgm:spPr/>
    </dgm:pt>
    <dgm:pt modelId="{F08B1DB3-FCBE-4094-8BE3-E0DE9ADA7CCA}" type="pres">
      <dgm:prSet presAssocID="{9771F7E7-F649-49EE-8E02-67DCE1FB4071}" presName="BalanceSpacing1" presStyleCnt="0"/>
      <dgm:spPr/>
    </dgm:pt>
    <dgm:pt modelId="{41C2993A-06D2-4FF7-B89A-4C2A28385622}" type="pres">
      <dgm:prSet presAssocID="{8F091A35-0AD2-4B1A-89C6-43E83D6B44D4}" presName="Accent1Text" presStyleLbl="node1" presStyleIdx="1" presStyleCnt="6"/>
      <dgm:spPr/>
    </dgm:pt>
    <dgm:pt modelId="{FB80DC79-D290-4135-B657-1F5F65973A40}" type="pres">
      <dgm:prSet presAssocID="{8F091A35-0AD2-4B1A-89C6-43E83D6B44D4}" presName="spaceBetweenRectangles" presStyleCnt="0"/>
      <dgm:spPr/>
    </dgm:pt>
    <dgm:pt modelId="{C31D5069-DD18-4E5A-B50B-BE15C82DF8FD}" type="pres">
      <dgm:prSet presAssocID="{5CD0334A-F5B0-44AB-AD9B-052219E48153}" presName="composite" presStyleCnt="0"/>
      <dgm:spPr/>
    </dgm:pt>
    <dgm:pt modelId="{7EFBDD6F-909F-4BFF-B22F-4B65C0ECACBC}" type="pres">
      <dgm:prSet presAssocID="{5CD0334A-F5B0-44AB-AD9B-052219E48153}" presName="Parent1" presStyleLbl="node1" presStyleIdx="2" presStyleCnt="6">
        <dgm:presLayoutVars>
          <dgm:chMax val="1"/>
          <dgm:chPref val="1"/>
          <dgm:bulletEnabled val="1"/>
        </dgm:presLayoutVars>
      </dgm:prSet>
      <dgm:spPr/>
    </dgm:pt>
    <dgm:pt modelId="{F0FBAD6B-703F-4BC2-850F-25B376DC8262}" type="pres">
      <dgm:prSet presAssocID="{5CD0334A-F5B0-44AB-AD9B-052219E48153}" presName="Childtext1" presStyleLbl="revTx" presStyleIdx="1" presStyleCnt="3">
        <dgm:presLayoutVars>
          <dgm:chMax val="0"/>
          <dgm:chPref val="0"/>
          <dgm:bulletEnabled val="1"/>
        </dgm:presLayoutVars>
      </dgm:prSet>
      <dgm:spPr/>
    </dgm:pt>
    <dgm:pt modelId="{B1ECC6BA-F959-48B3-9B24-F5371D676A49}" type="pres">
      <dgm:prSet presAssocID="{5CD0334A-F5B0-44AB-AD9B-052219E48153}" presName="BalanceSpacing" presStyleCnt="0"/>
      <dgm:spPr/>
    </dgm:pt>
    <dgm:pt modelId="{AF9FB493-4BA1-4607-805A-46A575E07D55}" type="pres">
      <dgm:prSet presAssocID="{5CD0334A-F5B0-44AB-AD9B-052219E48153}" presName="BalanceSpacing1" presStyleCnt="0"/>
      <dgm:spPr/>
    </dgm:pt>
    <dgm:pt modelId="{E6F99979-4782-4D5A-A4B6-22B2AC84F1D6}" type="pres">
      <dgm:prSet presAssocID="{841E857F-39BC-4E16-957E-7778D4C1DF66}" presName="Accent1Text" presStyleLbl="node1" presStyleIdx="3" presStyleCnt="6"/>
      <dgm:spPr/>
    </dgm:pt>
    <dgm:pt modelId="{E0EA834D-2221-4521-BB76-62090B2CB8C5}" type="pres">
      <dgm:prSet presAssocID="{841E857F-39BC-4E16-957E-7778D4C1DF66}" presName="spaceBetweenRectangles" presStyleCnt="0"/>
      <dgm:spPr/>
    </dgm:pt>
    <dgm:pt modelId="{EB0600C1-E303-409E-AFE6-0C3285AED822}" type="pres">
      <dgm:prSet presAssocID="{6B3EE144-6399-47FB-A703-11D2A87B3574}" presName="composite" presStyleCnt="0"/>
      <dgm:spPr/>
    </dgm:pt>
    <dgm:pt modelId="{F55AFD34-50DF-4169-B503-865D5FB34079}" type="pres">
      <dgm:prSet presAssocID="{6B3EE144-6399-47FB-A703-11D2A87B3574}" presName="Parent1" presStyleLbl="node1" presStyleIdx="4" presStyleCnt="6">
        <dgm:presLayoutVars>
          <dgm:chMax val="1"/>
          <dgm:chPref val="1"/>
          <dgm:bulletEnabled val="1"/>
        </dgm:presLayoutVars>
      </dgm:prSet>
      <dgm:spPr/>
    </dgm:pt>
    <dgm:pt modelId="{E53C3495-24FF-408E-B1BA-897361F3D009}" type="pres">
      <dgm:prSet presAssocID="{6B3EE144-6399-47FB-A703-11D2A87B3574}" presName="Childtext1" presStyleLbl="revTx" presStyleIdx="2" presStyleCnt="3" custScaleY="85561" custLinFactNeighborX="495" custLinFactNeighborY="18312">
        <dgm:presLayoutVars>
          <dgm:chMax val="0"/>
          <dgm:chPref val="0"/>
          <dgm:bulletEnabled val="1"/>
        </dgm:presLayoutVars>
      </dgm:prSet>
      <dgm:spPr/>
    </dgm:pt>
    <dgm:pt modelId="{58F7F3A9-5812-448B-95C4-82140DAEC2AC}" type="pres">
      <dgm:prSet presAssocID="{6B3EE144-6399-47FB-A703-11D2A87B3574}" presName="BalanceSpacing" presStyleCnt="0"/>
      <dgm:spPr/>
    </dgm:pt>
    <dgm:pt modelId="{E64AEC33-9927-4FD9-9C3A-0058E84FE7F0}" type="pres">
      <dgm:prSet presAssocID="{6B3EE144-6399-47FB-A703-11D2A87B3574}" presName="BalanceSpacing1" presStyleCnt="0"/>
      <dgm:spPr/>
    </dgm:pt>
    <dgm:pt modelId="{E3ABA6BF-5BC3-44F2-92FC-C77DA1B2E92A}" type="pres">
      <dgm:prSet presAssocID="{3B52119A-2006-44C1-8914-0AB6D42E1B19}" presName="Accent1Text" presStyleLbl="node1" presStyleIdx="5" presStyleCnt="6"/>
      <dgm:spPr/>
    </dgm:pt>
  </dgm:ptLst>
  <dgm:cxnLst>
    <dgm:cxn modelId="{428DEF05-5B96-4597-980C-E7EB69426DA7}" srcId="{5CD0334A-F5B0-44AB-AD9B-052219E48153}" destId="{EA0D7CAE-0002-4856-B0F1-759FD55016BA}" srcOrd="0" destOrd="0" parTransId="{2794A733-C1E0-469C-A5A7-DC6EF3DA1B8E}" sibTransId="{9AC33732-FC69-4B1C-902C-D5C875C40C91}"/>
    <dgm:cxn modelId="{9AE17A13-672A-4D0F-BF53-12AF24997DDD}" type="presOf" srcId="{9771F7E7-F649-49EE-8E02-67DCE1FB4071}" destId="{1D4A7E77-CF41-4213-BC8C-DE0D8D937243}" srcOrd="0" destOrd="0" presId="urn:microsoft.com/office/officeart/2008/layout/AlternatingHexagons"/>
    <dgm:cxn modelId="{D6386014-F0BF-4645-89DF-ADFA15740F78}" srcId="{36E5CC94-B583-4EFE-A17E-4C1E5E80742E}" destId="{6B3EE144-6399-47FB-A703-11D2A87B3574}" srcOrd="2" destOrd="0" parTransId="{B0507D44-906C-4850-A496-9D59486DE642}" sibTransId="{3B52119A-2006-44C1-8914-0AB6D42E1B19}"/>
    <dgm:cxn modelId="{CDDA8B15-873B-4209-91DF-D206962A8503}" srcId="{6B3EE144-6399-47FB-A703-11D2A87B3574}" destId="{545ADA57-A471-4AFF-A106-954E2F27EF73}" srcOrd="0" destOrd="0" parTransId="{E8F11974-159F-4D5B-95BB-279D14830506}" sibTransId="{A17D6464-E9DC-4D9F-965A-F1FE1071424F}"/>
    <dgm:cxn modelId="{2AC51E3B-640E-4F4A-AEBA-497F3244BE7C}" srcId="{36E5CC94-B583-4EFE-A17E-4C1E5E80742E}" destId="{5CD0334A-F5B0-44AB-AD9B-052219E48153}" srcOrd="1" destOrd="0" parTransId="{18837DE5-2D8F-445E-8D06-8B0AFDB2ECDD}" sibTransId="{841E857F-39BC-4E16-957E-7778D4C1DF66}"/>
    <dgm:cxn modelId="{04C9985B-15F4-4756-811E-57C87B3D13E0}" type="presOf" srcId="{8F091A35-0AD2-4B1A-89C6-43E83D6B44D4}" destId="{41C2993A-06D2-4FF7-B89A-4C2A28385622}" srcOrd="0" destOrd="0" presId="urn:microsoft.com/office/officeart/2008/layout/AlternatingHexagons"/>
    <dgm:cxn modelId="{E6896160-42C0-489F-9778-E6EFB7BC1FA4}" type="presOf" srcId="{5CD0334A-F5B0-44AB-AD9B-052219E48153}" destId="{7EFBDD6F-909F-4BFF-B22F-4B65C0ECACBC}" srcOrd="0" destOrd="0" presId="urn:microsoft.com/office/officeart/2008/layout/AlternatingHexagons"/>
    <dgm:cxn modelId="{90FE3A82-EBA8-41D2-9372-7AE579BC2166}" type="presOf" srcId="{36E5CC94-B583-4EFE-A17E-4C1E5E80742E}" destId="{D88204D1-776B-4B48-8F73-6EF638ED7BC5}" srcOrd="0" destOrd="0" presId="urn:microsoft.com/office/officeart/2008/layout/AlternatingHexagons"/>
    <dgm:cxn modelId="{63D65A87-949E-4612-A0AE-C30CEDAE6E18}" type="presOf" srcId="{545ADA57-A471-4AFF-A106-954E2F27EF73}" destId="{E53C3495-24FF-408E-B1BA-897361F3D009}" srcOrd="0" destOrd="0" presId="urn:microsoft.com/office/officeart/2008/layout/AlternatingHexagons"/>
    <dgm:cxn modelId="{5619C68F-1D97-4588-BE45-45989B56508B}" type="presOf" srcId="{6B3EE144-6399-47FB-A703-11D2A87B3574}" destId="{F55AFD34-50DF-4169-B503-865D5FB34079}" srcOrd="0" destOrd="0" presId="urn:microsoft.com/office/officeart/2008/layout/AlternatingHexagons"/>
    <dgm:cxn modelId="{112D89A8-DD34-47E0-87F2-0D4EE5ADC0B2}" type="presOf" srcId="{EA0D7CAE-0002-4856-B0F1-759FD55016BA}" destId="{F0FBAD6B-703F-4BC2-850F-25B376DC8262}" srcOrd="0" destOrd="0" presId="urn:microsoft.com/office/officeart/2008/layout/AlternatingHexagons"/>
    <dgm:cxn modelId="{CE548EB8-0C75-4F80-9E6C-CFA96448F435}" type="presOf" srcId="{E633C245-49E7-48C5-931C-A58CEF43AF57}" destId="{0C27945D-519F-411F-9A3E-878B17BC4765}" srcOrd="0" destOrd="0" presId="urn:microsoft.com/office/officeart/2008/layout/AlternatingHexagons"/>
    <dgm:cxn modelId="{D7BCCECF-5136-402B-B2F8-DEB57E5B4695}" srcId="{9771F7E7-F649-49EE-8E02-67DCE1FB4071}" destId="{E633C245-49E7-48C5-931C-A58CEF43AF57}" srcOrd="0" destOrd="0" parTransId="{A58F300C-F1B9-4C63-B1FE-1F0C4A76CE77}" sibTransId="{8FE7FF70-CED5-434C-A8DD-56ADBD0BD8E4}"/>
    <dgm:cxn modelId="{FE9B85F7-ADF1-4351-8406-8139CB79C8DF}" type="presOf" srcId="{3B52119A-2006-44C1-8914-0AB6D42E1B19}" destId="{E3ABA6BF-5BC3-44F2-92FC-C77DA1B2E92A}" srcOrd="0" destOrd="0" presId="urn:microsoft.com/office/officeart/2008/layout/AlternatingHexagons"/>
    <dgm:cxn modelId="{8B44E2F7-2CB3-4401-91BC-8B1F95C4F4DE}" type="presOf" srcId="{841E857F-39BC-4E16-957E-7778D4C1DF66}" destId="{E6F99979-4782-4D5A-A4B6-22B2AC84F1D6}" srcOrd="0" destOrd="0" presId="urn:microsoft.com/office/officeart/2008/layout/AlternatingHexagons"/>
    <dgm:cxn modelId="{193816FF-9259-4058-8802-CDBE3B7494EE}" srcId="{36E5CC94-B583-4EFE-A17E-4C1E5E80742E}" destId="{9771F7E7-F649-49EE-8E02-67DCE1FB4071}" srcOrd="0" destOrd="0" parTransId="{4A86635A-8AAB-4D85-B80A-5116A5C93753}" sibTransId="{8F091A35-0AD2-4B1A-89C6-43E83D6B44D4}"/>
    <dgm:cxn modelId="{6E87DC33-2735-4EA3-BDCD-E788C746B8DB}" type="presParOf" srcId="{D88204D1-776B-4B48-8F73-6EF638ED7BC5}" destId="{5E32757A-7247-4B41-9111-9216841286F8}" srcOrd="0" destOrd="0" presId="urn:microsoft.com/office/officeart/2008/layout/AlternatingHexagons"/>
    <dgm:cxn modelId="{0995548A-3B1A-42AA-8854-BD91AA7974AF}" type="presParOf" srcId="{5E32757A-7247-4B41-9111-9216841286F8}" destId="{1D4A7E77-CF41-4213-BC8C-DE0D8D937243}" srcOrd="0" destOrd="0" presId="urn:microsoft.com/office/officeart/2008/layout/AlternatingHexagons"/>
    <dgm:cxn modelId="{AA60F8AB-D374-4981-9779-B3B378FF76EE}" type="presParOf" srcId="{5E32757A-7247-4B41-9111-9216841286F8}" destId="{0C27945D-519F-411F-9A3E-878B17BC4765}" srcOrd="1" destOrd="0" presId="urn:microsoft.com/office/officeart/2008/layout/AlternatingHexagons"/>
    <dgm:cxn modelId="{063B3547-B6FC-4869-BFAD-679490E4A7FA}" type="presParOf" srcId="{5E32757A-7247-4B41-9111-9216841286F8}" destId="{89A885D4-DADD-4B19-9D13-948343652CF0}" srcOrd="2" destOrd="0" presId="urn:microsoft.com/office/officeart/2008/layout/AlternatingHexagons"/>
    <dgm:cxn modelId="{1C9DA386-415B-4C80-85AD-BD733A1817BE}" type="presParOf" srcId="{5E32757A-7247-4B41-9111-9216841286F8}" destId="{F08B1DB3-FCBE-4094-8BE3-E0DE9ADA7CCA}" srcOrd="3" destOrd="0" presId="urn:microsoft.com/office/officeart/2008/layout/AlternatingHexagons"/>
    <dgm:cxn modelId="{51470323-ECA6-48E0-8376-C1D49C7CD6EA}" type="presParOf" srcId="{5E32757A-7247-4B41-9111-9216841286F8}" destId="{41C2993A-06D2-4FF7-B89A-4C2A28385622}" srcOrd="4" destOrd="0" presId="urn:microsoft.com/office/officeart/2008/layout/AlternatingHexagons"/>
    <dgm:cxn modelId="{0C2153FF-9DE6-4C74-9AE8-443E196D226D}" type="presParOf" srcId="{D88204D1-776B-4B48-8F73-6EF638ED7BC5}" destId="{FB80DC79-D290-4135-B657-1F5F65973A40}" srcOrd="1" destOrd="0" presId="urn:microsoft.com/office/officeart/2008/layout/AlternatingHexagons"/>
    <dgm:cxn modelId="{DFDA9378-5E4E-4034-8A5E-FE0D960EB0C9}" type="presParOf" srcId="{D88204D1-776B-4B48-8F73-6EF638ED7BC5}" destId="{C31D5069-DD18-4E5A-B50B-BE15C82DF8FD}" srcOrd="2" destOrd="0" presId="urn:microsoft.com/office/officeart/2008/layout/AlternatingHexagons"/>
    <dgm:cxn modelId="{A4C292F3-86A6-4225-ACBF-980079D79A58}" type="presParOf" srcId="{C31D5069-DD18-4E5A-B50B-BE15C82DF8FD}" destId="{7EFBDD6F-909F-4BFF-B22F-4B65C0ECACBC}" srcOrd="0" destOrd="0" presId="urn:microsoft.com/office/officeart/2008/layout/AlternatingHexagons"/>
    <dgm:cxn modelId="{8C9F2EE8-2D29-4F5F-9747-D1600C4C0FD8}" type="presParOf" srcId="{C31D5069-DD18-4E5A-B50B-BE15C82DF8FD}" destId="{F0FBAD6B-703F-4BC2-850F-25B376DC8262}" srcOrd="1" destOrd="0" presId="urn:microsoft.com/office/officeart/2008/layout/AlternatingHexagons"/>
    <dgm:cxn modelId="{83629341-6D07-4E28-97AA-4A2ADC9C5D81}" type="presParOf" srcId="{C31D5069-DD18-4E5A-B50B-BE15C82DF8FD}" destId="{B1ECC6BA-F959-48B3-9B24-F5371D676A49}" srcOrd="2" destOrd="0" presId="urn:microsoft.com/office/officeart/2008/layout/AlternatingHexagons"/>
    <dgm:cxn modelId="{C006673E-E982-4278-B970-772F693F2C30}" type="presParOf" srcId="{C31D5069-DD18-4E5A-B50B-BE15C82DF8FD}" destId="{AF9FB493-4BA1-4607-805A-46A575E07D55}" srcOrd="3" destOrd="0" presId="urn:microsoft.com/office/officeart/2008/layout/AlternatingHexagons"/>
    <dgm:cxn modelId="{8E055C4D-386E-48B6-9273-EE55224E73C9}" type="presParOf" srcId="{C31D5069-DD18-4E5A-B50B-BE15C82DF8FD}" destId="{E6F99979-4782-4D5A-A4B6-22B2AC84F1D6}" srcOrd="4" destOrd="0" presId="urn:microsoft.com/office/officeart/2008/layout/AlternatingHexagons"/>
    <dgm:cxn modelId="{101F1D87-E40C-4B6B-A7B8-5935877FCD2A}" type="presParOf" srcId="{D88204D1-776B-4B48-8F73-6EF638ED7BC5}" destId="{E0EA834D-2221-4521-BB76-62090B2CB8C5}" srcOrd="3" destOrd="0" presId="urn:microsoft.com/office/officeart/2008/layout/AlternatingHexagons"/>
    <dgm:cxn modelId="{AF7BD2F7-DFA7-44BE-90B2-645028DCE6E7}" type="presParOf" srcId="{D88204D1-776B-4B48-8F73-6EF638ED7BC5}" destId="{EB0600C1-E303-409E-AFE6-0C3285AED822}" srcOrd="4" destOrd="0" presId="urn:microsoft.com/office/officeart/2008/layout/AlternatingHexagons"/>
    <dgm:cxn modelId="{80D62E51-5B63-4903-8699-F038CDCEC78D}" type="presParOf" srcId="{EB0600C1-E303-409E-AFE6-0C3285AED822}" destId="{F55AFD34-50DF-4169-B503-865D5FB34079}" srcOrd="0" destOrd="0" presId="urn:microsoft.com/office/officeart/2008/layout/AlternatingHexagons"/>
    <dgm:cxn modelId="{5B917097-F047-4528-B64C-9C67BCD56C61}" type="presParOf" srcId="{EB0600C1-E303-409E-AFE6-0C3285AED822}" destId="{E53C3495-24FF-408E-B1BA-897361F3D009}" srcOrd="1" destOrd="0" presId="urn:microsoft.com/office/officeart/2008/layout/AlternatingHexagons"/>
    <dgm:cxn modelId="{BC85D6D8-D228-462B-AF38-B276BD0DFFBC}" type="presParOf" srcId="{EB0600C1-E303-409E-AFE6-0C3285AED822}" destId="{58F7F3A9-5812-448B-95C4-82140DAEC2AC}" srcOrd="2" destOrd="0" presId="urn:microsoft.com/office/officeart/2008/layout/AlternatingHexagons"/>
    <dgm:cxn modelId="{6228D981-7CD4-4540-8184-6A55B7B70C02}" type="presParOf" srcId="{EB0600C1-E303-409E-AFE6-0C3285AED822}" destId="{E64AEC33-9927-4FD9-9C3A-0058E84FE7F0}" srcOrd="3" destOrd="0" presId="urn:microsoft.com/office/officeart/2008/layout/AlternatingHexagons"/>
    <dgm:cxn modelId="{32E0DFD7-AD6C-4493-A38B-92CAA8313D34}" type="presParOf" srcId="{EB0600C1-E303-409E-AFE6-0C3285AED822}" destId="{E3ABA6BF-5BC3-44F2-92FC-C77DA1B2E92A}" srcOrd="4" destOrd="0" presId="urn:microsoft.com/office/officeart/2008/layout/AlternatingHexagon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bg1">
                  <a:lumMod val="75000"/>
                </a:schemeClr>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tx1"/>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bg1">
                  <a:lumMod val="75000"/>
                </a:schemeClr>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bg1">
                  <a:lumMod val="75000"/>
                </a:schemeClr>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bg1">
                  <a:lumMod val="75000"/>
                </a:schemeClr>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bg1">
                  <a:lumMod val="75000"/>
                </a:schemeClr>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tx1"/>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bg1">
                  <a:lumMod val="75000"/>
                </a:schemeClr>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bg1">
                  <a:lumMod val="75000"/>
                </a:schemeClr>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bg1">
                  <a:lumMod val="75000"/>
                </a:schemeClr>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tx1"/>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bg1">
                  <a:lumMod val="75000"/>
                </a:schemeClr>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6F46B792-7B94-41CD-815E-D037BF395D07}" type="doc">
      <dgm:prSet loTypeId="urn:microsoft.com/office/officeart/2005/8/layout/hChevron3" loCatId="process" qsTypeId="urn:microsoft.com/office/officeart/2005/8/quickstyle/simple1" qsCatId="simple" csTypeId="urn:microsoft.com/office/officeart/2005/8/colors/accent4_1" csCatId="accent4" phldr="1"/>
      <dgm:spPr/>
    </dgm:pt>
    <dgm:pt modelId="{60A19B35-80F9-447E-B263-7C007304F88C}">
      <dgm:prSet phldrT="[Texte]"/>
      <dgm:spPr/>
      <dgm:t>
        <a:bodyPr/>
        <a:lstStyle/>
        <a:p>
          <a:r>
            <a:rPr lang="en-US" b="1" dirty="0">
              <a:solidFill>
                <a:schemeClr val="bg1">
                  <a:lumMod val="75000"/>
                </a:schemeClr>
              </a:solidFill>
            </a:rPr>
            <a:t>1. Introduction</a:t>
          </a:r>
        </a:p>
      </dgm:t>
    </dgm:pt>
    <dgm:pt modelId="{BFCF5751-5738-42B6-8A64-1B37831531C3}" type="parTrans" cxnId="{D5EDD85F-ADCA-459B-A27E-BEF14036E0D5}">
      <dgm:prSet/>
      <dgm:spPr/>
      <dgm:t>
        <a:bodyPr/>
        <a:lstStyle/>
        <a:p>
          <a:endParaRPr lang="en-US" b="1">
            <a:solidFill>
              <a:schemeClr val="bg1">
                <a:lumMod val="75000"/>
              </a:schemeClr>
            </a:solidFill>
          </a:endParaRPr>
        </a:p>
      </dgm:t>
    </dgm:pt>
    <dgm:pt modelId="{B0B85561-1F12-4297-8EA8-EF8C99891D95}" type="sibTrans" cxnId="{D5EDD85F-ADCA-459B-A27E-BEF14036E0D5}">
      <dgm:prSet/>
      <dgm:spPr/>
      <dgm:t>
        <a:bodyPr/>
        <a:lstStyle/>
        <a:p>
          <a:endParaRPr lang="en-US" b="1">
            <a:solidFill>
              <a:schemeClr val="bg1">
                <a:lumMod val="75000"/>
              </a:schemeClr>
            </a:solidFill>
          </a:endParaRPr>
        </a:p>
      </dgm:t>
    </dgm:pt>
    <dgm:pt modelId="{022BACD6-D751-4B7D-8457-F6C429E3F669}">
      <dgm:prSet phldrT="[Texte]"/>
      <dgm:spPr/>
      <dgm:t>
        <a:bodyPr/>
        <a:lstStyle/>
        <a:p>
          <a:r>
            <a:rPr lang="en-US" b="1" dirty="0">
              <a:solidFill>
                <a:schemeClr val="bg1">
                  <a:lumMod val="75000"/>
                </a:schemeClr>
              </a:solidFill>
            </a:rPr>
            <a:t>2. Literature review</a:t>
          </a:r>
        </a:p>
      </dgm:t>
    </dgm:pt>
    <dgm:pt modelId="{F9EA188B-4D1D-48F4-9CB7-C936E7B5A2C4}" type="parTrans" cxnId="{3161D78B-0BDB-4533-8909-AC78B9B9A5A9}">
      <dgm:prSet/>
      <dgm:spPr/>
      <dgm:t>
        <a:bodyPr/>
        <a:lstStyle/>
        <a:p>
          <a:endParaRPr lang="en-US" b="1">
            <a:solidFill>
              <a:schemeClr val="bg1">
                <a:lumMod val="75000"/>
              </a:schemeClr>
            </a:solidFill>
          </a:endParaRPr>
        </a:p>
      </dgm:t>
    </dgm:pt>
    <dgm:pt modelId="{AF782690-B9DD-4319-A701-77F368981437}" type="sibTrans" cxnId="{3161D78B-0BDB-4533-8909-AC78B9B9A5A9}">
      <dgm:prSet/>
      <dgm:spPr/>
      <dgm:t>
        <a:bodyPr/>
        <a:lstStyle/>
        <a:p>
          <a:endParaRPr lang="en-US" b="1">
            <a:solidFill>
              <a:schemeClr val="bg1">
                <a:lumMod val="75000"/>
              </a:schemeClr>
            </a:solidFill>
          </a:endParaRPr>
        </a:p>
      </dgm:t>
    </dgm:pt>
    <dgm:pt modelId="{6DE4CEE0-DF8E-40D3-8E06-A53379F04DE8}">
      <dgm:prSet phldrT="[Texte]"/>
      <dgm:spPr/>
      <dgm:t>
        <a:bodyPr/>
        <a:lstStyle/>
        <a:p>
          <a:r>
            <a:rPr lang="en-US" b="1" dirty="0">
              <a:solidFill>
                <a:schemeClr val="bg1">
                  <a:lumMod val="75000"/>
                </a:schemeClr>
              </a:solidFill>
            </a:rPr>
            <a:t>3. Method</a:t>
          </a:r>
        </a:p>
      </dgm:t>
    </dgm:pt>
    <dgm:pt modelId="{860CE454-42FA-4985-93B6-5407152D900F}" type="parTrans" cxnId="{8DEA8E9A-122D-4E31-AEB2-FB9529C9D5E3}">
      <dgm:prSet/>
      <dgm:spPr/>
      <dgm:t>
        <a:bodyPr/>
        <a:lstStyle/>
        <a:p>
          <a:endParaRPr lang="en-US" b="1">
            <a:solidFill>
              <a:schemeClr val="bg1">
                <a:lumMod val="75000"/>
              </a:schemeClr>
            </a:solidFill>
          </a:endParaRPr>
        </a:p>
      </dgm:t>
    </dgm:pt>
    <dgm:pt modelId="{9439CC69-20C3-4A50-BAA4-DFCCD923AC98}" type="sibTrans" cxnId="{8DEA8E9A-122D-4E31-AEB2-FB9529C9D5E3}">
      <dgm:prSet/>
      <dgm:spPr/>
      <dgm:t>
        <a:bodyPr/>
        <a:lstStyle/>
        <a:p>
          <a:endParaRPr lang="en-US" b="1">
            <a:solidFill>
              <a:schemeClr val="bg1">
                <a:lumMod val="75000"/>
              </a:schemeClr>
            </a:solidFill>
          </a:endParaRPr>
        </a:p>
      </dgm:t>
    </dgm:pt>
    <dgm:pt modelId="{9A0EF4AC-CBF5-4A0B-B36E-3BE24F5CDA75}">
      <dgm:prSet/>
      <dgm:spPr/>
      <dgm:t>
        <a:bodyPr/>
        <a:lstStyle/>
        <a:p>
          <a:r>
            <a:rPr lang="en-US" b="1" dirty="0">
              <a:solidFill>
                <a:schemeClr val="tx1"/>
              </a:solidFill>
            </a:rPr>
            <a:t>4. Findings &amp; discussion</a:t>
          </a:r>
        </a:p>
      </dgm:t>
    </dgm:pt>
    <dgm:pt modelId="{CD35B24E-CFE3-4258-B7A9-6E9B4FFA7A00}" type="parTrans" cxnId="{BFDBEE71-8FFA-4DD4-987E-5772403EFACB}">
      <dgm:prSet/>
      <dgm:spPr/>
      <dgm:t>
        <a:bodyPr/>
        <a:lstStyle/>
        <a:p>
          <a:endParaRPr lang="en-US" b="1">
            <a:solidFill>
              <a:schemeClr val="bg1">
                <a:lumMod val="75000"/>
              </a:schemeClr>
            </a:solidFill>
          </a:endParaRPr>
        </a:p>
      </dgm:t>
    </dgm:pt>
    <dgm:pt modelId="{5EDCFEA4-1AC0-4669-9EFC-358F396D7620}" type="sibTrans" cxnId="{BFDBEE71-8FFA-4DD4-987E-5772403EFACB}">
      <dgm:prSet/>
      <dgm:spPr/>
      <dgm:t>
        <a:bodyPr/>
        <a:lstStyle/>
        <a:p>
          <a:endParaRPr lang="en-US" b="1">
            <a:solidFill>
              <a:schemeClr val="bg1">
                <a:lumMod val="75000"/>
              </a:schemeClr>
            </a:solidFill>
          </a:endParaRPr>
        </a:p>
      </dgm:t>
    </dgm:pt>
    <dgm:pt modelId="{5F59CCA4-A825-4892-BECB-E3A6F4EA6DB0}" type="pres">
      <dgm:prSet presAssocID="{6F46B792-7B94-41CD-815E-D037BF395D07}" presName="Name0" presStyleCnt="0">
        <dgm:presLayoutVars>
          <dgm:dir/>
          <dgm:resizeHandles val="exact"/>
        </dgm:presLayoutVars>
      </dgm:prSet>
      <dgm:spPr/>
    </dgm:pt>
    <dgm:pt modelId="{0575CEDD-2D3E-40CD-AE1D-91F13471D07B}" type="pres">
      <dgm:prSet presAssocID="{60A19B35-80F9-447E-B263-7C007304F88C}" presName="parTxOnly" presStyleLbl="node1" presStyleIdx="0" presStyleCnt="4">
        <dgm:presLayoutVars>
          <dgm:bulletEnabled val="1"/>
        </dgm:presLayoutVars>
      </dgm:prSet>
      <dgm:spPr/>
    </dgm:pt>
    <dgm:pt modelId="{3F0D2C2C-224E-46AE-9085-D12092B5472B}" type="pres">
      <dgm:prSet presAssocID="{B0B85561-1F12-4297-8EA8-EF8C99891D95}" presName="parSpace" presStyleCnt="0"/>
      <dgm:spPr/>
    </dgm:pt>
    <dgm:pt modelId="{27096065-4A1B-4189-A5BD-245913A66869}" type="pres">
      <dgm:prSet presAssocID="{022BACD6-D751-4B7D-8457-F6C429E3F669}" presName="parTxOnly" presStyleLbl="node1" presStyleIdx="1" presStyleCnt="4">
        <dgm:presLayoutVars>
          <dgm:bulletEnabled val="1"/>
        </dgm:presLayoutVars>
      </dgm:prSet>
      <dgm:spPr/>
    </dgm:pt>
    <dgm:pt modelId="{5148A4BB-6583-4A73-93C7-D79FED1ABC9C}" type="pres">
      <dgm:prSet presAssocID="{AF782690-B9DD-4319-A701-77F368981437}" presName="parSpace" presStyleCnt="0"/>
      <dgm:spPr/>
    </dgm:pt>
    <dgm:pt modelId="{D1BA40A7-4F51-464D-B353-42F2AADCF3DC}" type="pres">
      <dgm:prSet presAssocID="{6DE4CEE0-DF8E-40D3-8E06-A53379F04DE8}" presName="parTxOnly" presStyleLbl="node1" presStyleIdx="2" presStyleCnt="4">
        <dgm:presLayoutVars>
          <dgm:bulletEnabled val="1"/>
        </dgm:presLayoutVars>
      </dgm:prSet>
      <dgm:spPr/>
    </dgm:pt>
    <dgm:pt modelId="{B698160A-16D2-4D6E-BFC2-18F3A7D0254F}" type="pres">
      <dgm:prSet presAssocID="{9439CC69-20C3-4A50-BAA4-DFCCD923AC98}" presName="parSpace" presStyleCnt="0"/>
      <dgm:spPr/>
    </dgm:pt>
    <dgm:pt modelId="{AF130534-73F9-4267-9AE3-9B90A1FD7D48}" type="pres">
      <dgm:prSet presAssocID="{9A0EF4AC-CBF5-4A0B-B36E-3BE24F5CDA75}" presName="parTxOnly" presStyleLbl="node1" presStyleIdx="3" presStyleCnt="4">
        <dgm:presLayoutVars>
          <dgm:bulletEnabled val="1"/>
        </dgm:presLayoutVars>
      </dgm:prSet>
      <dgm:spPr/>
    </dgm:pt>
  </dgm:ptLst>
  <dgm:cxnLst>
    <dgm:cxn modelId="{D5EDD85F-ADCA-459B-A27E-BEF14036E0D5}" srcId="{6F46B792-7B94-41CD-815E-D037BF395D07}" destId="{60A19B35-80F9-447E-B263-7C007304F88C}" srcOrd="0" destOrd="0" parTransId="{BFCF5751-5738-42B6-8A64-1B37831531C3}" sibTransId="{B0B85561-1F12-4297-8EA8-EF8C99891D95}"/>
    <dgm:cxn modelId="{3E904D4A-F4F8-46B2-80EB-DFDEECD95227}" type="presOf" srcId="{9A0EF4AC-CBF5-4A0B-B36E-3BE24F5CDA75}" destId="{AF130534-73F9-4267-9AE3-9B90A1FD7D48}" srcOrd="0" destOrd="0" presId="urn:microsoft.com/office/officeart/2005/8/layout/hChevron3"/>
    <dgm:cxn modelId="{BFDBEE71-8FFA-4DD4-987E-5772403EFACB}" srcId="{6F46B792-7B94-41CD-815E-D037BF395D07}" destId="{9A0EF4AC-CBF5-4A0B-B36E-3BE24F5CDA75}" srcOrd="3" destOrd="0" parTransId="{CD35B24E-CFE3-4258-B7A9-6E9B4FFA7A00}" sibTransId="{5EDCFEA4-1AC0-4669-9EFC-358F396D7620}"/>
    <dgm:cxn modelId="{66D9018A-EC79-487E-BC03-0ADA10E1FFC6}" type="presOf" srcId="{022BACD6-D751-4B7D-8457-F6C429E3F669}" destId="{27096065-4A1B-4189-A5BD-245913A66869}" srcOrd="0" destOrd="0" presId="urn:microsoft.com/office/officeart/2005/8/layout/hChevron3"/>
    <dgm:cxn modelId="{3161D78B-0BDB-4533-8909-AC78B9B9A5A9}" srcId="{6F46B792-7B94-41CD-815E-D037BF395D07}" destId="{022BACD6-D751-4B7D-8457-F6C429E3F669}" srcOrd="1" destOrd="0" parTransId="{F9EA188B-4D1D-48F4-9CB7-C936E7B5A2C4}" sibTransId="{AF782690-B9DD-4319-A701-77F368981437}"/>
    <dgm:cxn modelId="{8DEA8E9A-122D-4E31-AEB2-FB9529C9D5E3}" srcId="{6F46B792-7B94-41CD-815E-D037BF395D07}" destId="{6DE4CEE0-DF8E-40D3-8E06-A53379F04DE8}" srcOrd="2" destOrd="0" parTransId="{860CE454-42FA-4985-93B6-5407152D900F}" sibTransId="{9439CC69-20C3-4A50-BAA4-DFCCD923AC98}"/>
    <dgm:cxn modelId="{9F66B3B5-6E80-465A-87B0-C0220D07B633}" type="presOf" srcId="{6DE4CEE0-DF8E-40D3-8E06-A53379F04DE8}" destId="{D1BA40A7-4F51-464D-B353-42F2AADCF3DC}" srcOrd="0" destOrd="0" presId="urn:microsoft.com/office/officeart/2005/8/layout/hChevron3"/>
    <dgm:cxn modelId="{E3CB34DF-4491-4095-BD43-EE10CA8E8B7E}" type="presOf" srcId="{6F46B792-7B94-41CD-815E-D037BF395D07}" destId="{5F59CCA4-A825-4892-BECB-E3A6F4EA6DB0}" srcOrd="0" destOrd="0" presId="urn:microsoft.com/office/officeart/2005/8/layout/hChevron3"/>
    <dgm:cxn modelId="{C49AA2F8-9B1D-4EA3-BDEC-A7E5ABA263D2}" type="presOf" srcId="{60A19B35-80F9-447E-B263-7C007304F88C}" destId="{0575CEDD-2D3E-40CD-AE1D-91F13471D07B}" srcOrd="0" destOrd="0" presId="urn:microsoft.com/office/officeart/2005/8/layout/hChevron3"/>
    <dgm:cxn modelId="{8A4DF7FC-D9A5-430B-99DB-DED6E6A67C9A}" type="presParOf" srcId="{5F59CCA4-A825-4892-BECB-E3A6F4EA6DB0}" destId="{0575CEDD-2D3E-40CD-AE1D-91F13471D07B}" srcOrd="0" destOrd="0" presId="urn:microsoft.com/office/officeart/2005/8/layout/hChevron3"/>
    <dgm:cxn modelId="{01C6185A-D445-440A-B2A6-25698B7619D8}" type="presParOf" srcId="{5F59CCA4-A825-4892-BECB-E3A6F4EA6DB0}" destId="{3F0D2C2C-224E-46AE-9085-D12092B5472B}" srcOrd="1" destOrd="0" presId="urn:microsoft.com/office/officeart/2005/8/layout/hChevron3"/>
    <dgm:cxn modelId="{57F32653-AF45-494F-B1C5-9055F21012D9}" type="presParOf" srcId="{5F59CCA4-A825-4892-BECB-E3A6F4EA6DB0}" destId="{27096065-4A1B-4189-A5BD-245913A66869}" srcOrd="2" destOrd="0" presId="urn:microsoft.com/office/officeart/2005/8/layout/hChevron3"/>
    <dgm:cxn modelId="{31315874-69E8-4983-98E7-45F2FBB6D6AD}" type="presParOf" srcId="{5F59CCA4-A825-4892-BECB-E3A6F4EA6DB0}" destId="{5148A4BB-6583-4A73-93C7-D79FED1ABC9C}" srcOrd="3" destOrd="0" presId="urn:microsoft.com/office/officeart/2005/8/layout/hChevron3"/>
    <dgm:cxn modelId="{15A99C5D-EC51-4AA2-8B56-9605C65C5064}" type="presParOf" srcId="{5F59CCA4-A825-4892-BECB-E3A6F4EA6DB0}" destId="{D1BA40A7-4F51-464D-B353-42F2AADCF3DC}" srcOrd="4" destOrd="0" presId="urn:microsoft.com/office/officeart/2005/8/layout/hChevron3"/>
    <dgm:cxn modelId="{A68E4D8E-D81D-4A0A-A31B-13F83E1E3F5A}" type="presParOf" srcId="{5F59CCA4-A825-4892-BECB-E3A6F4EA6DB0}" destId="{B698160A-16D2-4D6E-BFC2-18F3A7D0254F}" srcOrd="5" destOrd="0" presId="urn:microsoft.com/office/officeart/2005/8/layout/hChevron3"/>
    <dgm:cxn modelId="{EAF19FE7-A5B1-4345-8812-90420E6FCFF5}" type="presParOf" srcId="{5F59CCA4-A825-4892-BECB-E3A6F4EA6DB0}" destId="{AF130534-73F9-4267-9AE3-9B90A1FD7D48}"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4. Findings &amp; discussion</a:t>
          </a:r>
        </a:p>
      </dsp:txBody>
      <dsp:txXfrm>
        <a:off x="5732441" y="0"/>
        <a:ext cx="1693236" cy="5746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E5A1D-018B-4996-8248-CC8A51105612}">
      <dsp:nvSpPr>
        <dsp:cNvPr id="0" name=""/>
        <dsp:cNvSpPr/>
      </dsp:nvSpPr>
      <dsp:spPr>
        <a:xfrm>
          <a:off x="0" y="0"/>
          <a:ext cx="1790850" cy="4064266"/>
        </a:xfrm>
        <a:prstGeom prst="roundRect">
          <a:avLst>
            <a:gd name="adj" fmla="val 10000"/>
          </a:avLst>
        </a:prstGeom>
        <a:solidFill>
          <a:srgbClr val="B322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Neue" panose="020B0604020202020204" charset="0"/>
            </a:rPr>
            <a:t>Society-based knowledge production</a:t>
          </a:r>
        </a:p>
        <a:p>
          <a:pPr marL="0" lvl="0" indent="0" algn="ctr" defTabSz="622300">
            <a:lnSpc>
              <a:spcPct val="90000"/>
            </a:lnSpc>
            <a:spcBef>
              <a:spcPct val="0"/>
            </a:spcBef>
            <a:spcAft>
              <a:spcPct val="35000"/>
            </a:spcAft>
            <a:buNone/>
          </a:pPr>
          <a:endParaRPr lang="en-US" sz="1000" kern="1200" dirty="0">
            <a:latin typeface="Helvetica Neue" panose="020B0604020202020204" charset="0"/>
          </a:endParaRPr>
        </a:p>
        <a:p>
          <a:pPr marL="0" lvl="0" indent="0" algn="ctr" defTabSz="622300">
            <a:lnSpc>
              <a:spcPct val="90000"/>
            </a:lnSpc>
            <a:spcBef>
              <a:spcPct val="0"/>
            </a:spcBef>
            <a:spcAft>
              <a:spcPct val="35000"/>
            </a:spcAft>
            <a:buNone/>
          </a:pPr>
          <a:r>
            <a:rPr lang="en-US" sz="1400" kern="1200" dirty="0">
              <a:latin typeface="Helvetica Neue" panose="020B0604020202020204" charset="0"/>
            </a:rPr>
            <a:t>Public policies promoting more inclusive governance in ESOs</a:t>
          </a:r>
        </a:p>
        <a:p>
          <a:pPr marL="0" lvl="0" indent="0" algn="ctr" defTabSz="622300">
            <a:lnSpc>
              <a:spcPct val="90000"/>
            </a:lnSpc>
            <a:spcBef>
              <a:spcPct val="0"/>
            </a:spcBef>
            <a:spcAft>
              <a:spcPct val="35000"/>
            </a:spcAft>
            <a:buNone/>
          </a:pPr>
          <a:r>
            <a:rPr lang="en-US" sz="1400" kern="1200" dirty="0">
              <a:latin typeface="Helvetica Neue" panose="020B0604020202020204" charset="0"/>
            </a:rPr>
            <a:t>Socialization between ESO members</a:t>
          </a:r>
        </a:p>
        <a:p>
          <a:pPr marL="0" lvl="0" indent="0" algn="ctr" defTabSz="622300">
            <a:lnSpc>
              <a:spcPct val="90000"/>
            </a:lnSpc>
            <a:spcBef>
              <a:spcPct val="0"/>
            </a:spcBef>
            <a:spcAft>
              <a:spcPct val="35000"/>
            </a:spcAft>
            <a:buNone/>
          </a:pPr>
          <a:endParaRPr lang="en-US" sz="900" kern="1200" dirty="0">
            <a:latin typeface="Helvetica Neue" panose="020B0604020202020204" charset="0"/>
          </a:endParaRPr>
        </a:p>
      </dsp:txBody>
      <dsp:txXfrm>
        <a:off x="0" y="1625706"/>
        <a:ext cx="1790850" cy="1625706"/>
      </dsp:txXfrm>
    </dsp:sp>
    <dsp:sp modelId="{EFD482CA-F54E-4CC2-85ED-F977B8FB57C8}">
      <dsp:nvSpPr>
        <dsp:cNvPr id="0" name=""/>
        <dsp:cNvSpPr/>
      </dsp:nvSpPr>
      <dsp:spPr>
        <a:xfrm>
          <a:off x="460483" y="77638"/>
          <a:ext cx="897169" cy="85712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26FD6-C5F6-42F5-B3A8-DF1442E4A1F8}">
      <dsp:nvSpPr>
        <dsp:cNvPr id="0" name=""/>
        <dsp:cNvSpPr/>
      </dsp:nvSpPr>
      <dsp:spPr>
        <a:xfrm>
          <a:off x="1863743" y="0"/>
          <a:ext cx="1790850" cy="4064266"/>
        </a:xfrm>
        <a:prstGeom prst="roundRect">
          <a:avLst>
            <a:gd name="adj" fmla="val 10000"/>
          </a:avLst>
        </a:prstGeom>
        <a:solidFill>
          <a:srgbClr val="C446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Neue" panose="020B0604020202020204" charset="0"/>
            </a:rPr>
            <a:t>Democracy-based knowledge production</a:t>
          </a:r>
        </a:p>
        <a:p>
          <a:pPr marL="0" lvl="0" indent="0" algn="ctr" defTabSz="622300">
            <a:lnSpc>
              <a:spcPct val="90000"/>
            </a:lnSpc>
            <a:spcBef>
              <a:spcPct val="0"/>
            </a:spcBef>
            <a:spcAft>
              <a:spcPct val="35000"/>
            </a:spcAft>
            <a:buNone/>
          </a:pPr>
          <a:endParaRPr lang="en-US" sz="1000" kern="1200" dirty="0">
            <a:latin typeface="Helvetica Neue" panose="020B0604020202020204" charset="0"/>
          </a:endParaRPr>
        </a:p>
        <a:p>
          <a:pPr marL="0" lvl="0" indent="0" algn="ctr" defTabSz="622300">
            <a:lnSpc>
              <a:spcPct val="90000"/>
            </a:lnSpc>
            <a:spcBef>
              <a:spcPct val="0"/>
            </a:spcBef>
            <a:spcAft>
              <a:spcPct val="35000"/>
            </a:spcAft>
            <a:buNone/>
          </a:pPr>
          <a:r>
            <a:rPr lang="en-US" sz="1400" kern="1200" dirty="0">
              <a:latin typeface="Helvetica Neue" panose="020B0604020202020204" charset="0"/>
            </a:rPr>
            <a:t>New socio-cultural norms towards horizontal governance</a:t>
          </a:r>
        </a:p>
        <a:p>
          <a:pPr marL="0" lvl="0" indent="0" algn="ctr" defTabSz="622300">
            <a:lnSpc>
              <a:spcPct val="90000"/>
            </a:lnSpc>
            <a:spcBef>
              <a:spcPct val="0"/>
            </a:spcBef>
            <a:spcAft>
              <a:spcPct val="35000"/>
            </a:spcAft>
            <a:buNone/>
          </a:pPr>
          <a:r>
            <a:rPr lang="en-US" sz="1400" kern="1200" dirty="0">
              <a:latin typeface="Helvetica Neue" panose="020B0604020202020204" charset="0"/>
            </a:rPr>
            <a:t>Evolution of ESO structures to foster bottom-up innovation</a:t>
          </a:r>
        </a:p>
        <a:p>
          <a:pPr marL="0" lvl="0" indent="0" algn="ctr" defTabSz="622300">
            <a:lnSpc>
              <a:spcPct val="90000"/>
            </a:lnSpc>
            <a:spcBef>
              <a:spcPct val="0"/>
            </a:spcBef>
            <a:spcAft>
              <a:spcPct val="35000"/>
            </a:spcAft>
            <a:buNone/>
          </a:pPr>
          <a:endParaRPr lang="en-US" sz="900" kern="1200" dirty="0">
            <a:latin typeface="Helvetica Neue" panose="020B0604020202020204" charset="0"/>
          </a:endParaRPr>
        </a:p>
        <a:p>
          <a:pPr marL="0" lvl="0" indent="0" algn="ctr" defTabSz="622300">
            <a:lnSpc>
              <a:spcPct val="90000"/>
            </a:lnSpc>
            <a:spcBef>
              <a:spcPct val="0"/>
            </a:spcBef>
            <a:spcAft>
              <a:spcPct val="35000"/>
            </a:spcAft>
            <a:buNone/>
          </a:pPr>
          <a:endParaRPr lang="en-US" sz="900" kern="1200" dirty="0">
            <a:latin typeface="Helvetica Neue" panose="020B0604020202020204" charset="0"/>
          </a:endParaRPr>
        </a:p>
      </dsp:txBody>
      <dsp:txXfrm>
        <a:off x="1863743" y="1625706"/>
        <a:ext cx="1790850" cy="1625706"/>
      </dsp:txXfrm>
    </dsp:sp>
    <dsp:sp modelId="{74CA336B-F9AD-427F-BA1B-0C0C9E53AF1E}">
      <dsp:nvSpPr>
        <dsp:cNvPr id="0" name=""/>
        <dsp:cNvSpPr/>
      </dsp:nvSpPr>
      <dsp:spPr>
        <a:xfrm>
          <a:off x="2210085" y="41969"/>
          <a:ext cx="955595" cy="92845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A28028-0D8F-4174-8C48-7876CD0BE045}">
      <dsp:nvSpPr>
        <dsp:cNvPr id="0" name=""/>
        <dsp:cNvSpPr/>
      </dsp:nvSpPr>
      <dsp:spPr>
        <a:xfrm>
          <a:off x="3690303" y="0"/>
          <a:ext cx="1790850" cy="4064266"/>
        </a:xfrm>
        <a:prstGeom prst="roundRect">
          <a:avLst>
            <a:gd name="adj" fmla="val 10000"/>
          </a:avLst>
        </a:prstGeom>
        <a:solidFill>
          <a:srgbClr val="E08B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Neue" panose="020B0604020202020204" charset="0"/>
            </a:rPr>
            <a:t>Ecologically-sensitive knowledge production</a:t>
          </a:r>
        </a:p>
        <a:p>
          <a:pPr marL="0" lvl="0" indent="0" algn="ctr" defTabSz="622300">
            <a:lnSpc>
              <a:spcPct val="90000"/>
            </a:lnSpc>
            <a:spcBef>
              <a:spcPct val="0"/>
            </a:spcBef>
            <a:spcAft>
              <a:spcPct val="35000"/>
            </a:spcAft>
            <a:buNone/>
          </a:pPr>
          <a:endParaRPr lang="en-US" sz="1000" kern="1200" dirty="0">
            <a:latin typeface="Helvetica Neue" panose="020B0604020202020204" charset="0"/>
          </a:endParaRPr>
        </a:p>
        <a:p>
          <a:pPr marL="0" lvl="0" indent="0" algn="ctr" defTabSz="622300">
            <a:lnSpc>
              <a:spcPct val="90000"/>
            </a:lnSpc>
            <a:spcBef>
              <a:spcPct val="0"/>
            </a:spcBef>
            <a:spcAft>
              <a:spcPct val="35000"/>
            </a:spcAft>
            <a:buNone/>
          </a:pPr>
          <a:r>
            <a:rPr lang="en-US" sz="1400" kern="1200" dirty="0">
              <a:latin typeface="Helvetica Neue" panose="020B0604020202020204" charset="0"/>
            </a:rPr>
            <a:t>Worldwide climate change</a:t>
          </a:r>
        </a:p>
        <a:p>
          <a:pPr marL="0" lvl="0" indent="0" algn="ctr" defTabSz="622300">
            <a:lnSpc>
              <a:spcPct val="90000"/>
            </a:lnSpc>
            <a:spcBef>
              <a:spcPct val="0"/>
            </a:spcBef>
            <a:spcAft>
              <a:spcPct val="35000"/>
            </a:spcAft>
            <a:buNone/>
          </a:pPr>
          <a:r>
            <a:rPr lang="en-US" sz="1400" kern="1200" dirty="0">
              <a:latin typeface="Helvetica Neue" panose="020B0604020202020204" charset="0"/>
            </a:rPr>
            <a:t>Impacts on the geographical area of ESOs and/or their FSEEPs</a:t>
          </a:r>
        </a:p>
        <a:p>
          <a:pPr marL="0" lvl="0" indent="0" algn="ctr" defTabSz="622300">
            <a:lnSpc>
              <a:spcPct val="90000"/>
            </a:lnSpc>
            <a:spcBef>
              <a:spcPct val="0"/>
            </a:spcBef>
            <a:spcAft>
              <a:spcPct val="35000"/>
            </a:spcAft>
            <a:buNone/>
          </a:pPr>
          <a:endParaRPr lang="en-US" sz="1100" kern="1200" dirty="0">
            <a:latin typeface="Helvetica Neue" panose="020B0604020202020204" charset="0"/>
          </a:endParaRPr>
        </a:p>
        <a:p>
          <a:pPr marL="0" lvl="0" indent="0" algn="ctr" defTabSz="622300">
            <a:lnSpc>
              <a:spcPct val="90000"/>
            </a:lnSpc>
            <a:spcBef>
              <a:spcPct val="0"/>
            </a:spcBef>
            <a:spcAft>
              <a:spcPct val="35000"/>
            </a:spcAft>
            <a:buNone/>
          </a:pPr>
          <a:endParaRPr lang="en-US" sz="1100" kern="1200" dirty="0">
            <a:latin typeface="Helvetica Neue" panose="020B0604020202020204" charset="0"/>
          </a:endParaRPr>
        </a:p>
      </dsp:txBody>
      <dsp:txXfrm>
        <a:off x="3690303" y="1625706"/>
        <a:ext cx="1790850" cy="1625706"/>
      </dsp:txXfrm>
    </dsp:sp>
    <dsp:sp modelId="{F947ED91-B889-46F7-828D-DB57D6C40964}">
      <dsp:nvSpPr>
        <dsp:cNvPr id="0" name=""/>
        <dsp:cNvSpPr/>
      </dsp:nvSpPr>
      <dsp:spPr>
        <a:xfrm>
          <a:off x="4152729" y="53527"/>
          <a:ext cx="863645" cy="90534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E364E-DEFB-40C9-A32E-1A37C5F83AF0}">
      <dsp:nvSpPr>
        <dsp:cNvPr id="0" name=""/>
        <dsp:cNvSpPr/>
      </dsp:nvSpPr>
      <dsp:spPr>
        <a:xfrm>
          <a:off x="230186" y="3542103"/>
          <a:ext cx="5043721" cy="522162"/>
        </a:xfrm>
        <a:prstGeom prst="rightArrow">
          <a:avLst/>
        </a:prstGeom>
        <a:gradFill flip="none" rotWithShape="0">
          <a:gsLst>
            <a:gs pos="100000">
              <a:srgbClr val="B3221F"/>
            </a:gs>
            <a:gs pos="0">
              <a:srgbClr val="D76B28"/>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4. Findings &amp; discussion</a:t>
          </a:r>
        </a:p>
      </dsp:txBody>
      <dsp:txXfrm>
        <a:off x="5732441" y="0"/>
        <a:ext cx="1693236" cy="57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0EB1-5F39-435D-B2E1-D61B2E36EB90}">
      <dsp:nvSpPr>
        <dsp:cNvPr id="0" name=""/>
        <dsp:cNvSpPr/>
      </dsp:nvSpPr>
      <dsp:spPr>
        <a:xfrm rot="16200000">
          <a:off x="-397415" y="398423"/>
          <a:ext cx="3416400" cy="2619553"/>
        </a:xfrm>
        <a:prstGeom prst="flowChartManualOperation">
          <a:avLst/>
        </a:prstGeom>
        <a:gradFill rotWithShape="0">
          <a:gsLst>
            <a:gs pos="0">
              <a:srgbClr val="B3221F"/>
            </a:gs>
            <a:gs pos="100000">
              <a:srgbClr val="D52925"/>
            </a:gs>
          </a:gsLst>
          <a:lin ang="0" scaled="1"/>
        </a:gra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378" bIns="0" numCol="1" spcCol="1270" anchor="t" anchorCtr="0">
          <a:noAutofit/>
        </a:bodyPr>
        <a:lstStyle/>
        <a:p>
          <a:pPr marL="0" lvl="0" indent="0" algn="l" defTabSz="666750">
            <a:lnSpc>
              <a:spcPct val="90000"/>
            </a:lnSpc>
            <a:spcBef>
              <a:spcPct val="0"/>
            </a:spcBef>
            <a:spcAft>
              <a:spcPct val="35000"/>
            </a:spcAft>
            <a:buNone/>
          </a:pPr>
          <a:r>
            <a:rPr lang="en-US" sz="1500" b="1" kern="1200" dirty="0">
              <a:solidFill>
                <a:schemeClr val="bg1"/>
              </a:solidFill>
              <a:latin typeface="Helvetica Neue" panose="020B0604020202020204" charset="0"/>
            </a:rPr>
            <a:t>ESOs in EEs</a:t>
          </a:r>
        </a:p>
        <a:p>
          <a:pPr marL="114300" lvl="1" indent="-114300" algn="l" defTabSz="533400">
            <a:lnSpc>
              <a:spcPct val="90000"/>
            </a:lnSpc>
            <a:spcBef>
              <a:spcPct val="0"/>
            </a:spcBef>
            <a:spcAft>
              <a:spcPct val="15000"/>
            </a:spcAft>
            <a:buChar char="•"/>
          </a:pPr>
          <a:r>
            <a:rPr lang="en-US" sz="1200" kern="1200" dirty="0">
              <a:solidFill>
                <a:schemeClr val="bg1"/>
              </a:solidFill>
              <a:latin typeface="Helvetica Neue" panose="020B0604020202020204" charset="0"/>
            </a:rPr>
            <a:t>Bergman and McMullen (2022)</a:t>
          </a:r>
        </a:p>
        <a:p>
          <a:pPr marL="114300" lvl="1" indent="-114300" algn="l" defTabSz="533400">
            <a:lnSpc>
              <a:spcPct val="90000"/>
            </a:lnSpc>
            <a:spcBef>
              <a:spcPct val="0"/>
            </a:spcBef>
            <a:spcAft>
              <a:spcPct val="15000"/>
            </a:spcAft>
            <a:buChar char="•"/>
          </a:pPr>
          <a:r>
            <a:rPr lang="en-US" sz="1200" kern="1200" dirty="0" err="1">
              <a:solidFill>
                <a:schemeClr val="bg1"/>
              </a:solidFill>
              <a:latin typeface="Helvetica Neue" panose="020B0604020202020204" charset="0"/>
            </a:rPr>
            <a:t>Spigel</a:t>
          </a:r>
          <a:r>
            <a:rPr lang="en-US" sz="1200" kern="1200" dirty="0">
              <a:solidFill>
                <a:schemeClr val="bg1"/>
              </a:solidFill>
              <a:latin typeface="Helvetica Neue" panose="020B0604020202020204" charset="0"/>
            </a:rPr>
            <a:t> (2016)</a:t>
          </a:r>
        </a:p>
        <a:p>
          <a:pPr marL="114300" lvl="1" indent="-114300" algn="l" defTabSz="533400">
            <a:lnSpc>
              <a:spcPct val="90000"/>
            </a:lnSpc>
            <a:spcBef>
              <a:spcPct val="0"/>
            </a:spcBef>
            <a:spcAft>
              <a:spcPct val="15000"/>
            </a:spcAft>
            <a:buChar char="•"/>
          </a:pPr>
          <a:r>
            <a:rPr lang="en-US" sz="1200" kern="1200" dirty="0" err="1">
              <a:solidFill>
                <a:schemeClr val="bg1"/>
              </a:solidFill>
              <a:latin typeface="Helvetica Neue" panose="020B0604020202020204" charset="0"/>
            </a:rPr>
            <a:t>Theodoraki</a:t>
          </a:r>
          <a:r>
            <a:rPr lang="en-US" sz="1200" kern="1200" dirty="0">
              <a:solidFill>
                <a:schemeClr val="bg1"/>
              </a:solidFill>
              <a:latin typeface="Helvetica Neue" panose="020B0604020202020204" charset="0"/>
            </a:rPr>
            <a:t> (2020)</a:t>
          </a:r>
        </a:p>
        <a:p>
          <a:pPr marL="114300" lvl="1" indent="-114300" algn="l" defTabSz="533400">
            <a:lnSpc>
              <a:spcPct val="90000"/>
            </a:lnSpc>
            <a:spcBef>
              <a:spcPct val="0"/>
            </a:spcBef>
            <a:spcAft>
              <a:spcPct val="15000"/>
            </a:spcAft>
            <a:buChar char="•"/>
          </a:pPr>
          <a:endParaRPr lang="en-US" sz="1200" kern="1200" dirty="0">
            <a:solidFill>
              <a:schemeClr val="bg1"/>
            </a:solidFill>
            <a:latin typeface="Helvetica Neue" panose="020B0604020202020204" charset="0"/>
          </a:endParaRPr>
        </a:p>
        <a:p>
          <a:pPr marL="114300" lvl="1" indent="-114300" algn="l" defTabSz="533400">
            <a:lnSpc>
              <a:spcPct val="90000"/>
            </a:lnSpc>
            <a:spcBef>
              <a:spcPct val="0"/>
            </a:spcBef>
            <a:spcAft>
              <a:spcPct val="15000"/>
            </a:spcAft>
            <a:buNone/>
          </a:pPr>
          <a:r>
            <a:rPr lang="en-US" sz="1200" kern="1200" dirty="0">
              <a:solidFill>
                <a:schemeClr val="bg1"/>
              </a:solidFill>
              <a:latin typeface="Helvetica Neue" panose="020B0604020202020204" charset="0"/>
              <a:sym typeface="Wingdings" panose="05000000000000000000" pitchFamily="2" charset="2"/>
            </a:rPr>
            <a:t> Definition, </a:t>
          </a:r>
          <a:r>
            <a:rPr lang="en-US" sz="1200" b="1" kern="1200" dirty="0">
              <a:solidFill>
                <a:schemeClr val="bg1"/>
              </a:solidFill>
              <a:latin typeface="Helvetica Neue" panose="020B0604020202020204" charset="0"/>
              <a:sym typeface="Wingdings" panose="05000000000000000000" pitchFamily="2" charset="2"/>
            </a:rPr>
            <a:t>configuration</a:t>
          </a:r>
          <a:r>
            <a:rPr lang="en-US" sz="1200" kern="1200" dirty="0">
              <a:solidFill>
                <a:schemeClr val="bg1"/>
              </a:solidFill>
              <a:latin typeface="Helvetica Neue" panose="020B0604020202020204" charset="0"/>
              <a:sym typeface="Wingdings" panose="05000000000000000000" pitchFamily="2" charset="2"/>
            </a:rPr>
            <a:t>, network, </a:t>
          </a:r>
          <a:r>
            <a:rPr lang="en-US" sz="1200" b="1" kern="1200" dirty="0">
              <a:solidFill>
                <a:schemeClr val="bg1"/>
              </a:solidFill>
              <a:latin typeface="Helvetica Neue" panose="020B0604020202020204" charset="0"/>
              <a:sym typeface="Wingdings" panose="05000000000000000000" pitchFamily="2" charset="2"/>
            </a:rPr>
            <a:t>relations with EE actors</a:t>
          </a:r>
          <a:r>
            <a:rPr lang="en-US" sz="1200" kern="1200" dirty="0">
              <a:solidFill>
                <a:schemeClr val="bg1"/>
              </a:solidFill>
              <a:latin typeface="Helvetica Neue" panose="020B0604020202020204" charset="0"/>
              <a:sym typeface="Wingdings" panose="05000000000000000000" pitchFamily="2" charset="2"/>
            </a:rPr>
            <a:t> and strategies.</a:t>
          </a:r>
          <a:endParaRPr lang="en-US" sz="1200" kern="1200" dirty="0">
            <a:solidFill>
              <a:schemeClr val="bg1"/>
            </a:solidFill>
            <a:latin typeface="Helvetica Neue" panose="020B0604020202020204" charset="0"/>
          </a:endParaRPr>
        </a:p>
      </dsp:txBody>
      <dsp:txXfrm rot="5400000">
        <a:off x="1009" y="683279"/>
        <a:ext cx="2619553" cy="2049840"/>
      </dsp:txXfrm>
    </dsp:sp>
    <dsp:sp modelId="{D8FF6F19-9855-4418-96A6-0C5E5D1F4E7B}">
      <dsp:nvSpPr>
        <dsp:cNvPr id="0" name=""/>
        <dsp:cNvSpPr/>
      </dsp:nvSpPr>
      <dsp:spPr>
        <a:xfrm rot="16200000">
          <a:off x="2418603" y="398423"/>
          <a:ext cx="3416400" cy="2619553"/>
        </a:xfrm>
        <a:prstGeom prst="flowChartManualOperation">
          <a:avLst/>
        </a:prstGeom>
        <a:gradFill rotWithShape="0">
          <a:gsLst>
            <a:gs pos="0">
              <a:srgbClr val="D52925"/>
            </a:gs>
            <a:gs pos="100000">
              <a:srgbClr val="D76B28"/>
            </a:gs>
          </a:gsLst>
          <a:lin ang="0" scaled="1"/>
        </a:gra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378" bIns="0" numCol="1" spcCol="1270" anchor="t" anchorCtr="0">
          <a:noAutofit/>
        </a:bodyPr>
        <a:lstStyle/>
        <a:p>
          <a:pPr marL="0" lvl="0" indent="0" algn="l" defTabSz="666750">
            <a:lnSpc>
              <a:spcPct val="90000"/>
            </a:lnSpc>
            <a:spcBef>
              <a:spcPct val="0"/>
            </a:spcBef>
            <a:spcAft>
              <a:spcPct val="35000"/>
            </a:spcAft>
            <a:buNone/>
          </a:pPr>
          <a:r>
            <a:rPr lang="en-US" sz="1500" b="1" kern="1200" dirty="0">
              <a:solidFill>
                <a:schemeClr val="bg1"/>
              </a:solidFill>
              <a:latin typeface="Helvetica Neue" panose="020B0604020202020204" charset="0"/>
            </a:rPr>
            <a:t>Institutional perspective</a:t>
          </a:r>
        </a:p>
        <a:p>
          <a:pPr marL="114300" lvl="1" indent="-114300" algn="l" defTabSz="533400">
            <a:lnSpc>
              <a:spcPct val="90000"/>
            </a:lnSpc>
            <a:spcBef>
              <a:spcPct val="0"/>
            </a:spcBef>
            <a:spcAft>
              <a:spcPct val="15000"/>
            </a:spcAft>
            <a:buChar char="•"/>
          </a:pPr>
          <a:endParaRPr lang="en-US" sz="1200" kern="1200" dirty="0">
            <a:solidFill>
              <a:schemeClr val="bg1"/>
            </a:solidFill>
            <a:latin typeface="Helvetica Neue" panose="020B0604020202020204" charset="0"/>
          </a:endParaRPr>
        </a:p>
        <a:p>
          <a:pPr marL="114300" lvl="1" indent="-114300" algn="l" defTabSz="533400">
            <a:lnSpc>
              <a:spcPct val="90000"/>
            </a:lnSpc>
            <a:spcBef>
              <a:spcPct val="0"/>
            </a:spcBef>
            <a:spcAft>
              <a:spcPct val="15000"/>
            </a:spcAft>
            <a:buChar char="•"/>
          </a:pPr>
          <a:r>
            <a:rPr lang="en-US" sz="1200" kern="1200" dirty="0">
              <a:solidFill>
                <a:schemeClr val="bg1"/>
              </a:solidFill>
              <a:latin typeface="Helvetica Neue" panose="020B0604020202020204" charset="0"/>
            </a:rPr>
            <a:t>Lamine et al. (2021)</a:t>
          </a:r>
        </a:p>
        <a:p>
          <a:pPr marL="114300" lvl="1" indent="-114300" algn="l" defTabSz="533400">
            <a:lnSpc>
              <a:spcPct val="90000"/>
            </a:lnSpc>
            <a:spcBef>
              <a:spcPct val="0"/>
            </a:spcBef>
            <a:spcAft>
              <a:spcPct val="15000"/>
            </a:spcAft>
            <a:buChar char="•"/>
          </a:pPr>
          <a:r>
            <a:rPr lang="en-US" sz="1200" kern="1200" dirty="0" err="1">
              <a:solidFill>
                <a:schemeClr val="bg1"/>
              </a:solidFill>
              <a:latin typeface="Helvetica Neue" panose="020B0604020202020204" charset="0"/>
            </a:rPr>
            <a:t>Urbano</a:t>
          </a:r>
          <a:r>
            <a:rPr lang="en-US" sz="1200" kern="1200" dirty="0">
              <a:solidFill>
                <a:schemeClr val="bg1"/>
              </a:solidFill>
              <a:latin typeface="Helvetica Neue" panose="020B0604020202020204" charset="0"/>
            </a:rPr>
            <a:t> et al. (2019)</a:t>
          </a:r>
        </a:p>
        <a:p>
          <a:pPr marL="114300" lvl="1" indent="-114300" algn="l" defTabSz="533400">
            <a:lnSpc>
              <a:spcPct val="90000"/>
            </a:lnSpc>
            <a:spcBef>
              <a:spcPct val="0"/>
            </a:spcBef>
            <a:spcAft>
              <a:spcPct val="15000"/>
            </a:spcAft>
            <a:buChar char="•"/>
          </a:pPr>
          <a:endParaRPr lang="en-US" sz="1200" kern="1200" dirty="0">
            <a:solidFill>
              <a:schemeClr val="bg1"/>
            </a:solidFill>
            <a:latin typeface="Helvetica Neue" panose="020B0604020202020204" charset="0"/>
          </a:endParaRPr>
        </a:p>
        <a:p>
          <a:pPr marL="114300" lvl="1" indent="-114300" algn="l" defTabSz="533400">
            <a:lnSpc>
              <a:spcPct val="90000"/>
            </a:lnSpc>
            <a:spcBef>
              <a:spcPct val="0"/>
            </a:spcBef>
            <a:spcAft>
              <a:spcPct val="15000"/>
            </a:spcAft>
            <a:buNone/>
          </a:pPr>
          <a:r>
            <a:rPr lang="en-US" sz="1200" kern="1200" dirty="0">
              <a:solidFill>
                <a:schemeClr val="bg1"/>
              </a:solidFill>
              <a:latin typeface="Helvetica Neue" panose="020B0604020202020204" charset="0"/>
              <a:sym typeface="Wingdings" panose="05000000000000000000" pitchFamily="2" charset="2"/>
            </a:rPr>
            <a:t> </a:t>
          </a:r>
          <a:r>
            <a:rPr lang="en-US" sz="1200" b="1" kern="1200" dirty="0" err="1">
              <a:solidFill>
                <a:schemeClr val="bg1"/>
              </a:solidFill>
              <a:latin typeface="Helvetica Neue" panose="020B0604020202020204" charset="0"/>
              <a:sym typeface="Wingdings" panose="05000000000000000000" pitchFamily="2" charset="2"/>
            </a:rPr>
            <a:t>Meso</a:t>
          </a:r>
          <a:r>
            <a:rPr lang="en-US" sz="1200" b="1" kern="1200" dirty="0">
              <a:solidFill>
                <a:schemeClr val="bg1"/>
              </a:solidFill>
              <a:latin typeface="Helvetica Neue" panose="020B0604020202020204" charset="0"/>
              <a:sym typeface="Wingdings" panose="05000000000000000000" pitchFamily="2" charset="2"/>
            </a:rPr>
            <a:t> and macro level perspective </a:t>
          </a:r>
          <a:r>
            <a:rPr lang="en-US" sz="1200" kern="1200" dirty="0">
              <a:solidFill>
                <a:schemeClr val="bg1"/>
              </a:solidFill>
              <a:latin typeface="Helvetica Neue" panose="020B0604020202020204" charset="0"/>
              <a:sym typeface="Wingdings" panose="05000000000000000000" pitchFamily="2" charset="2"/>
            </a:rPr>
            <a:t>on EEs enabling the study of ESOs interdependencies</a:t>
          </a:r>
          <a:endParaRPr lang="en-US" sz="1200" kern="1200" dirty="0">
            <a:solidFill>
              <a:schemeClr val="bg1"/>
            </a:solidFill>
            <a:latin typeface="Helvetica Neue" panose="020B0604020202020204" charset="0"/>
          </a:endParaRPr>
        </a:p>
        <a:p>
          <a:pPr marL="114300" lvl="1" indent="-114300" algn="l" defTabSz="533400">
            <a:lnSpc>
              <a:spcPct val="90000"/>
            </a:lnSpc>
            <a:spcBef>
              <a:spcPct val="0"/>
            </a:spcBef>
            <a:spcAft>
              <a:spcPct val="15000"/>
            </a:spcAft>
            <a:buNone/>
          </a:pPr>
          <a:r>
            <a:rPr lang="en-US" sz="1200" kern="1200">
              <a:latin typeface="Helvetica Neue" panose="020B0604020202020204" charset="0"/>
              <a:sym typeface="Wingdings" panose="05000000000000000000" pitchFamily="2" charset="2"/>
            </a:rPr>
            <a:t>  </a:t>
          </a:r>
          <a:endParaRPr lang="en-US" sz="1200" kern="1200" dirty="0">
            <a:latin typeface="Helvetica Neue" panose="020B0604020202020204" charset="0"/>
          </a:endParaRPr>
        </a:p>
      </dsp:txBody>
      <dsp:txXfrm rot="5400000">
        <a:off x="2817027" y="683279"/>
        <a:ext cx="2619553" cy="2049840"/>
      </dsp:txXfrm>
    </dsp:sp>
    <dsp:sp modelId="{338A86A6-D838-446F-AD92-27618BE38D4F}">
      <dsp:nvSpPr>
        <dsp:cNvPr id="0" name=""/>
        <dsp:cNvSpPr/>
      </dsp:nvSpPr>
      <dsp:spPr>
        <a:xfrm rot="16200000">
          <a:off x="5234622" y="398423"/>
          <a:ext cx="3416400" cy="2619553"/>
        </a:xfrm>
        <a:prstGeom prst="flowChartManualOperation">
          <a:avLst/>
        </a:prstGeom>
        <a:gradFill rotWithShape="0">
          <a:gsLst>
            <a:gs pos="0">
              <a:srgbClr val="D76B28"/>
            </a:gs>
            <a:gs pos="100000">
              <a:srgbClr val="E08B56"/>
            </a:gs>
          </a:gsLst>
          <a:lin ang="0" scaled="1"/>
        </a:gra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378" bIns="0" numCol="1" spcCol="1270" anchor="t" anchorCtr="0">
          <a:noAutofit/>
        </a:bodyPr>
        <a:lstStyle/>
        <a:p>
          <a:pPr marL="0" lvl="0" indent="0" algn="l" defTabSz="666750">
            <a:lnSpc>
              <a:spcPct val="90000"/>
            </a:lnSpc>
            <a:spcBef>
              <a:spcPct val="0"/>
            </a:spcBef>
            <a:spcAft>
              <a:spcPct val="35000"/>
            </a:spcAft>
            <a:buNone/>
          </a:pPr>
          <a:r>
            <a:rPr lang="en-US" sz="1500" b="1" kern="1200" dirty="0">
              <a:solidFill>
                <a:schemeClr val="bg1"/>
              </a:solidFill>
              <a:latin typeface="Helvetica Neue" panose="020B0604020202020204" charset="0"/>
            </a:rPr>
            <a:t>Q/Q Helix contextualization</a:t>
          </a:r>
        </a:p>
        <a:p>
          <a:pPr marL="114300" lvl="1" indent="-114300" algn="l" defTabSz="533400">
            <a:lnSpc>
              <a:spcPct val="90000"/>
            </a:lnSpc>
            <a:spcBef>
              <a:spcPct val="0"/>
            </a:spcBef>
            <a:spcAft>
              <a:spcPct val="15000"/>
            </a:spcAft>
            <a:buChar char="•"/>
          </a:pPr>
          <a:r>
            <a:rPr lang="en-US" sz="1200" kern="1200" dirty="0" err="1">
              <a:solidFill>
                <a:schemeClr val="bg1"/>
              </a:solidFill>
              <a:latin typeface="Helvetica Neue" panose="020B0604020202020204" charset="0"/>
            </a:rPr>
            <a:t>Carayannis</a:t>
          </a:r>
          <a:r>
            <a:rPr lang="en-US" sz="1200" kern="1200" dirty="0">
              <a:solidFill>
                <a:schemeClr val="bg1"/>
              </a:solidFill>
              <a:latin typeface="Helvetica Neue" panose="020B0604020202020204" charset="0"/>
            </a:rPr>
            <a:t> et al. (2018)</a:t>
          </a:r>
        </a:p>
        <a:p>
          <a:pPr marL="114300" lvl="1" indent="-114300" algn="l" defTabSz="533400">
            <a:lnSpc>
              <a:spcPct val="90000"/>
            </a:lnSpc>
            <a:spcBef>
              <a:spcPct val="0"/>
            </a:spcBef>
            <a:spcAft>
              <a:spcPct val="15000"/>
            </a:spcAft>
            <a:buChar char="•"/>
          </a:pPr>
          <a:r>
            <a:rPr lang="en-US" sz="1200" kern="1200" dirty="0">
              <a:solidFill>
                <a:schemeClr val="bg1"/>
              </a:solidFill>
              <a:latin typeface="Helvetica Neue" panose="020B0604020202020204" charset="0"/>
            </a:rPr>
            <a:t>United Nations (2015)</a:t>
          </a:r>
        </a:p>
        <a:p>
          <a:pPr marL="114300" lvl="1" indent="-114300" algn="l" defTabSz="533400">
            <a:lnSpc>
              <a:spcPct val="90000"/>
            </a:lnSpc>
            <a:spcBef>
              <a:spcPct val="0"/>
            </a:spcBef>
            <a:spcAft>
              <a:spcPct val="15000"/>
            </a:spcAft>
            <a:buChar char="•"/>
          </a:pPr>
          <a:r>
            <a:rPr lang="nl-NL" sz="1200" kern="1200" dirty="0">
              <a:solidFill>
                <a:schemeClr val="bg1"/>
              </a:solidFill>
              <a:latin typeface="Helvetica Neue" panose="020B0604020202020204" charset="0"/>
            </a:rPr>
            <a:t>van Rijnsoever (2022)</a:t>
          </a:r>
          <a:endParaRPr lang="en-US" sz="1200" kern="1200" dirty="0">
            <a:solidFill>
              <a:schemeClr val="bg1"/>
            </a:solidFill>
            <a:latin typeface="Helvetica Neue" panose="020B0604020202020204" charset="0"/>
          </a:endParaRPr>
        </a:p>
        <a:p>
          <a:pPr marL="114300" lvl="1" indent="-114300" algn="l" defTabSz="533400">
            <a:lnSpc>
              <a:spcPct val="90000"/>
            </a:lnSpc>
            <a:spcBef>
              <a:spcPct val="0"/>
            </a:spcBef>
            <a:spcAft>
              <a:spcPct val="15000"/>
            </a:spcAft>
            <a:buNone/>
          </a:pPr>
          <a:endParaRPr lang="en-US" sz="1200" kern="1200" dirty="0">
            <a:solidFill>
              <a:schemeClr val="bg1"/>
            </a:solidFill>
            <a:latin typeface="Helvetica Neue" panose="020B0604020202020204" charset="0"/>
          </a:endParaRPr>
        </a:p>
        <a:p>
          <a:pPr marL="114300" lvl="1" indent="-114300" algn="l" defTabSz="533400">
            <a:lnSpc>
              <a:spcPct val="90000"/>
            </a:lnSpc>
            <a:spcBef>
              <a:spcPct val="0"/>
            </a:spcBef>
            <a:spcAft>
              <a:spcPct val="15000"/>
            </a:spcAft>
            <a:buNone/>
          </a:pPr>
          <a:r>
            <a:rPr lang="en-US" sz="1200" kern="1200" dirty="0">
              <a:solidFill>
                <a:schemeClr val="bg1"/>
              </a:solidFill>
              <a:latin typeface="Helvetica Neue" panose="020B0604020202020204" charset="0"/>
              <a:sym typeface="Wingdings" panose="05000000000000000000" pitchFamily="2" charset="2"/>
            </a:rPr>
            <a:t> Need for  </a:t>
          </a:r>
          <a:r>
            <a:rPr lang="en-US" sz="1200" b="1" kern="1200" dirty="0">
              <a:solidFill>
                <a:schemeClr val="bg1"/>
              </a:solidFill>
              <a:latin typeface="Helvetica Neue" panose="020B0604020202020204" charset="0"/>
              <a:sym typeface="Wingdings" panose="05000000000000000000" pitchFamily="2" charset="2"/>
            </a:rPr>
            <a:t>considering socio-environmental issues </a:t>
          </a:r>
          <a:r>
            <a:rPr lang="en-US" sz="1200" kern="1200" dirty="0">
              <a:solidFill>
                <a:schemeClr val="bg1"/>
              </a:solidFill>
              <a:latin typeface="Helvetica Neue" panose="020B0604020202020204" charset="0"/>
              <a:sym typeface="Wingdings" panose="05000000000000000000" pitchFamily="2" charset="2"/>
            </a:rPr>
            <a:t>to foster sustainable entrepreneurial projects </a:t>
          </a:r>
          <a:endParaRPr lang="en-US" sz="1200" kern="1200" dirty="0">
            <a:solidFill>
              <a:schemeClr val="bg1"/>
            </a:solidFill>
            <a:latin typeface="Helvetica Neue" panose="020B0604020202020204" charset="0"/>
          </a:endParaRPr>
        </a:p>
      </dsp:txBody>
      <dsp:txXfrm rot="5400000">
        <a:off x="5633046" y="683279"/>
        <a:ext cx="2619553" cy="204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4. Findings &amp; discussion</a:t>
          </a:r>
        </a:p>
      </dsp:txBody>
      <dsp:txXfrm>
        <a:off x="5732441" y="0"/>
        <a:ext cx="1693236" cy="574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4. Findings &amp; discussion</a:t>
          </a:r>
        </a:p>
      </dsp:txBody>
      <dsp:txXfrm>
        <a:off x="5732441" y="0"/>
        <a:ext cx="1693236" cy="574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A7E77-CF41-4213-BC8C-DE0D8D937243}">
      <dsp:nvSpPr>
        <dsp:cNvPr id="0" name=""/>
        <dsp:cNvSpPr/>
      </dsp:nvSpPr>
      <dsp:spPr>
        <a:xfrm rot="5400000">
          <a:off x="2525912" y="95015"/>
          <a:ext cx="1437597" cy="1250709"/>
        </a:xfrm>
        <a:prstGeom prst="hexagon">
          <a:avLst>
            <a:gd name="adj" fmla="val 25000"/>
            <a:gd name="vf" fmla="val 115470"/>
          </a:avLst>
        </a:prstGeom>
        <a:gradFill flip="none" rotWithShape="0">
          <a:gsLst>
            <a:gs pos="0">
              <a:srgbClr val="B3221F"/>
            </a:gs>
            <a:gs pos="100000">
              <a:srgbClr val="D76B28"/>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err="1">
              <a:latin typeface="Helvetica Neue" panose="020B0604020202020204" charset="0"/>
            </a:rPr>
            <a:t>Institutional</a:t>
          </a:r>
          <a:r>
            <a:rPr lang="fr-FR" sz="1100" kern="1200" dirty="0">
              <a:latin typeface="Helvetica Neue" panose="020B0604020202020204" charset="0"/>
            </a:rPr>
            <a:t> </a:t>
          </a:r>
          <a:r>
            <a:rPr lang="fr-FR" sz="1100" kern="1200" dirty="0" err="1">
              <a:latin typeface="Helvetica Neue" panose="020B0604020202020204" charset="0"/>
            </a:rPr>
            <a:t>theory</a:t>
          </a:r>
          <a:endParaRPr lang="fr-FR" sz="1100" kern="1200" dirty="0">
            <a:latin typeface="Helvetica Neue" panose="020B0604020202020204" charset="0"/>
          </a:endParaRPr>
        </a:p>
      </dsp:txBody>
      <dsp:txXfrm rot="-5400000">
        <a:off x="2814258" y="225596"/>
        <a:ext cx="860905" cy="989547"/>
      </dsp:txXfrm>
    </dsp:sp>
    <dsp:sp modelId="{0C27945D-519F-411F-9A3E-878B17BC4765}">
      <dsp:nvSpPr>
        <dsp:cNvPr id="0" name=""/>
        <dsp:cNvSpPr/>
      </dsp:nvSpPr>
      <dsp:spPr>
        <a:xfrm>
          <a:off x="3908018" y="289090"/>
          <a:ext cx="1604358" cy="86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dirty="0">
              <a:latin typeface="Helvetica Neue" panose="020B0604020202020204" charset="0"/>
            </a:rPr>
            <a:t>North (1991)</a:t>
          </a:r>
        </a:p>
        <a:p>
          <a:pPr marL="0" lvl="0" indent="0" algn="l" defTabSz="488950">
            <a:lnSpc>
              <a:spcPct val="90000"/>
            </a:lnSpc>
            <a:spcBef>
              <a:spcPct val="0"/>
            </a:spcBef>
            <a:spcAft>
              <a:spcPct val="35000"/>
            </a:spcAft>
            <a:buNone/>
          </a:pPr>
          <a:r>
            <a:rPr lang="fr-FR" sz="1100" kern="1200" dirty="0">
              <a:latin typeface="Helvetica Neue" panose="020B0604020202020204" charset="0"/>
            </a:rPr>
            <a:t>Lamine et al. (2021)</a:t>
          </a:r>
        </a:p>
      </dsp:txBody>
      <dsp:txXfrm>
        <a:off x="3908018" y="289090"/>
        <a:ext cx="1604358" cy="862558"/>
      </dsp:txXfrm>
    </dsp:sp>
    <dsp:sp modelId="{41C2993A-06D2-4FF7-B89A-4C2A28385622}">
      <dsp:nvSpPr>
        <dsp:cNvPr id="0" name=""/>
        <dsp:cNvSpPr/>
      </dsp:nvSpPr>
      <dsp:spPr>
        <a:xfrm rot="5400000">
          <a:off x="1175145" y="95015"/>
          <a:ext cx="1437597" cy="1250709"/>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latin typeface="Helvetica Neue" panose="020B0604020202020204" charset="0"/>
          </a:endParaRPr>
        </a:p>
      </dsp:txBody>
      <dsp:txXfrm rot="-5400000">
        <a:off x="1463491" y="225596"/>
        <a:ext cx="860905" cy="989547"/>
      </dsp:txXfrm>
    </dsp:sp>
    <dsp:sp modelId="{7EFBDD6F-909F-4BFF-B22F-4B65C0ECACBC}">
      <dsp:nvSpPr>
        <dsp:cNvPr id="0" name=""/>
        <dsp:cNvSpPr/>
      </dsp:nvSpPr>
      <dsp:spPr>
        <a:xfrm rot="5400000">
          <a:off x="1847941" y="1315248"/>
          <a:ext cx="1437597" cy="1250709"/>
        </a:xfrm>
        <a:prstGeom prst="hexagon">
          <a:avLst>
            <a:gd name="adj" fmla="val 25000"/>
            <a:gd name="vf" fmla="val 115470"/>
          </a:avLst>
        </a:prstGeom>
        <a:gradFill flip="none" rotWithShape="0">
          <a:gsLst>
            <a:gs pos="0">
              <a:srgbClr val="B3221F"/>
            </a:gs>
            <a:gs pos="100000">
              <a:srgbClr val="D76B28"/>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err="1">
              <a:latin typeface="Helvetica Neue" panose="020B0604020202020204" charset="0"/>
            </a:rPr>
            <a:t>Ecosystem</a:t>
          </a:r>
          <a:r>
            <a:rPr lang="fr-FR" sz="1100" kern="1200" dirty="0">
              <a:latin typeface="Helvetica Neue" panose="020B0604020202020204" charset="0"/>
            </a:rPr>
            <a:t> </a:t>
          </a:r>
          <a:r>
            <a:rPr lang="fr-FR" sz="1100" kern="1200" dirty="0" err="1">
              <a:latin typeface="Helvetica Neue" panose="020B0604020202020204" charset="0"/>
            </a:rPr>
            <a:t>approach</a:t>
          </a:r>
          <a:endParaRPr lang="fr-FR" sz="1100" kern="1200" dirty="0">
            <a:latin typeface="Helvetica Neue" panose="020B0604020202020204" charset="0"/>
          </a:endParaRPr>
        </a:p>
      </dsp:txBody>
      <dsp:txXfrm rot="-5400000">
        <a:off x="2136287" y="1445829"/>
        <a:ext cx="860905" cy="989547"/>
      </dsp:txXfrm>
    </dsp:sp>
    <dsp:sp modelId="{F0FBAD6B-703F-4BC2-850F-25B376DC8262}">
      <dsp:nvSpPr>
        <dsp:cNvPr id="0" name=""/>
        <dsp:cNvSpPr/>
      </dsp:nvSpPr>
      <dsp:spPr>
        <a:xfrm>
          <a:off x="337026" y="1509323"/>
          <a:ext cx="1552605" cy="86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fr-FR" sz="1100" kern="1200" dirty="0" err="1">
              <a:latin typeface="Helvetica Neue" panose="020B0604020202020204" charset="0"/>
            </a:rPr>
            <a:t>Audretsch</a:t>
          </a:r>
          <a:r>
            <a:rPr lang="fr-FR" sz="1100" kern="1200" dirty="0">
              <a:latin typeface="Helvetica Neue" panose="020B0604020202020204" charset="0"/>
            </a:rPr>
            <a:t> et al. (2019)</a:t>
          </a:r>
        </a:p>
        <a:p>
          <a:pPr marL="0" lvl="0" indent="0" algn="r" defTabSz="488950">
            <a:lnSpc>
              <a:spcPct val="90000"/>
            </a:lnSpc>
            <a:spcBef>
              <a:spcPct val="0"/>
            </a:spcBef>
            <a:spcAft>
              <a:spcPct val="35000"/>
            </a:spcAft>
            <a:buNone/>
          </a:pPr>
          <a:r>
            <a:rPr lang="fr-FR" sz="1100" kern="1200" dirty="0" err="1">
              <a:latin typeface="Helvetica Neue" panose="020B0604020202020204" charset="0"/>
            </a:rPr>
            <a:t>Theodoraki</a:t>
          </a:r>
          <a:r>
            <a:rPr lang="fr-FR" sz="1100" kern="1200" dirty="0">
              <a:latin typeface="Helvetica Neue" panose="020B0604020202020204" charset="0"/>
            </a:rPr>
            <a:t> et al. (2021)</a:t>
          </a:r>
        </a:p>
      </dsp:txBody>
      <dsp:txXfrm>
        <a:off x="337026" y="1509323"/>
        <a:ext cx="1552605" cy="862558"/>
      </dsp:txXfrm>
    </dsp:sp>
    <dsp:sp modelId="{E6F99979-4782-4D5A-A4B6-22B2AC84F1D6}">
      <dsp:nvSpPr>
        <dsp:cNvPr id="0" name=""/>
        <dsp:cNvSpPr/>
      </dsp:nvSpPr>
      <dsp:spPr>
        <a:xfrm rot="5400000">
          <a:off x="3198708" y="1315248"/>
          <a:ext cx="1437597" cy="1250709"/>
        </a:xfrm>
        <a:prstGeom prst="hexagon">
          <a:avLst>
            <a:gd name="adj" fmla="val 25000"/>
            <a:gd name="vf" fmla="val 115470"/>
          </a:avLst>
        </a:prstGeom>
        <a:gradFill flip="none" rotWithShape="0">
          <a:gsLst>
            <a:gs pos="0">
              <a:srgbClr val="B3221F"/>
            </a:gs>
            <a:gs pos="100000">
              <a:srgbClr val="D76B28"/>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r-FR" sz="1100" kern="1200" dirty="0" err="1">
              <a:latin typeface="Helvetica Neue" panose="020B0604020202020204" charset="0"/>
            </a:rPr>
            <a:t>ESOs</a:t>
          </a:r>
          <a:r>
            <a:rPr lang="fr-FR" sz="1100" kern="1200" dirty="0">
              <a:latin typeface="Helvetica Neue" panose="020B0604020202020204" charset="0"/>
            </a:rPr>
            <a:t> in </a:t>
          </a:r>
          <a:r>
            <a:rPr lang="fr-FR" sz="1100" kern="1200" dirty="0" err="1">
              <a:latin typeface="Helvetica Neue" panose="020B0604020202020204" charset="0"/>
            </a:rPr>
            <a:t>EEs</a:t>
          </a:r>
          <a:endParaRPr lang="fr-FR" sz="1100" kern="1200" dirty="0">
            <a:latin typeface="Helvetica Neue" panose="020B0604020202020204" charset="0"/>
          </a:endParaRPr>
        </a:p>
      </dsp:txBody>
      <dsp:txXfrm rot="-5400000">
        <a:off x="3487054" y="1445829"/>
        <a:ext cx="860905" cy="989547"/>
      </dsp:txXfrm>
    </dsp:sp>
    <dsp:sp modelId="{F55AFD34-50DF-4169-B503-865D5FB34079}">
      <dsp:nvSpPr>
        <dsp:cNvPr id="0" name=""/>
        <dsp:cNvSpPr/>
      </dsp:nvSpPr>
      <dsp:spPr>
        <a:xfrm rot="5400000">
          <a:off x="2525912" y="2535480"/>
          <a:ext cx="1437597" cy="1250709"/>
        </a:xfrm>
        <a:prstGeom prst="hexagon">
          <a:avLst>
            <a:gd name="adj" fmla="val 25000"/>
            <a:gd name="vf" fmla="val 115470"/>
          </a:avLst>
        </a:prstGeom>
        <a:gradFill flip="none" rotWithShape="0">
          <a:gsLst>
            <a:gs pos="0">
              <a:srgbClr val="B3221F"/>
            </a:gs>
            <a:gs pos="100000">
              <a:srgbClr val="D76B28"/>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Helvetica Neue" panose="020B0604020202020204" charset="0"/>
            </a:rPr>
            <a:t>Q/Q Helix model</a:t>
          </a:r>
        </a:p>
      </dsp:txBody>
      <dsp:txXfrm rot="-5400000">
        <a:off x="2814258" y="2666061"/>
        <a:ext cx="860905" cy="989547"/>
      </dsp:txXfrm>
    </dsp:sp>
    <dsp:sp modelId="{E53C3495-24FF-408E-B1BA-897361F3D009}">
      <dsp:nvSpPr>
        <dsp:cNvPr id="0" name=""/>
        <dsp:cNvSpPr/>
      </dsp:nvSpPr>
      <dsp:spPr>
        <a:xfrm>
          <a:off x="3915960" y="2949780"/>
          <a:ext cx="1604358" cy="73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err="1">
              <a:latin typeface="Helvetica Neue" panose="020B0604020202020204" charset="0"/>
            </a:rPr>
            <a:t>Carayannis</a:t>
          </a:r>
          <a:r>
            <a:rPr lang="en-US" sz="1100" kern="1200" dirty="0">
              <a:latin typeface="Helvetica Neue" panose="020B0604020202020204" charset="0"/>
            </a:rPr>
            <a:t> et al. (2018)</a:t>
          </a:r>
          <a:endParaRPr lang="fr-FR" sz="1100" kern="1200" dirty="0">
            <a:latin typeface="Helvetica Neue" panose="020B0604020202020204" charset="0"/>
          </a:endParaRPr>
        </a:p>
        <a:p>
          <a:pPr marL="0" lvl="0" indent="0" algn="l" defTabSz="488950">
            <a:lnSpc>
              <a:spcPct val="90000"/>
            </a:lnSpc>
            <a:spcBef>
              <a:spcPct val="0"/>
            </a:spcBef>
            <a:spcAft>
              <a:spcPct val="35000"/>
            </a:spcAft>
            <a:buNone/>
          </a:pPr>
          <a:r>
            <a:rPr lang="fr-FR" sz="1100" kern="1200" dirty="0">
              <a:latin typeface="Helvetica Neue" panose="020B0604020202020204" charset="0"/>
            </a:rPr>
            <a:t>Lamine et al. (2021)</a:t>
          </a:r>
        </a:p>
        <a:p>
          <a:pPr marL="0" lvl="0" indent="0" algn="l" defTabSz="488950">
            <a:lnSpc>
              <a:spcPct val="90000"/>
            </a:lnSpc>
            <a:spcBef>
              <a:spcPct val="0"/>
            </a:spcBef>
            <a:spcAft>
              <a:spcPct val="35000"/>
            </a:spcAft>
            <a:buNone/>
          </a:pPr>
          <a:endParaRPr lang="fr-FR" sz="1100" kern="1200" dirty="0">
            <a:latin typeface="Helvetica Neue" panose="020B0604020202020204" charset="0"/>
          </a:endParaRPr>
        </a:p>
      </dsp:txBody>
      <dsp:txXfrm>
        <a:off x="3915960" y="2949780"/>
        <a:ext cx="1604358" cy="738013"/>
      </dsp:txXfrm>
    </dsp:sp>
    <dsp:sp modelId="{E3ABA6BF-5BC3-44F2-92FC-C77DA1B2E92A}">
      <dsp:nvSpPr>
        <dsp:cNvPr id="0" name=""/>
        <dsp:cNvSpPr/>
      </dsp:nvSpPr>
      <dsp:spPr>
        <a:xfrm rot="5400000">
          <a:off x="1175145" y="2535480"/>
          <a:ext cx="1437597" cy="1250709"/>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latin typeface="Helvetica Neue" panose="020B0604020202020204" charset="0"/>
          </a:endParaRPr>
        </a:p>
      </dsp:txBody>
      <dsp:txXfrm rot="-5400000">
        <a:off x="1463491" y="2666061"/>
        <a:ext cx="860905" cy="989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4. Findings &amp; discussion</a:t>
          </a:r>
        </a:p>
      </dsp:txBody>
      <dsp:txXfrm>
        <a:off x="5732441" y="0"/>
        <a:ext cx="1693236" cy="574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4. Findings &amp; discussion</a:t>
          </a:r>
        </a:p>
      </dsp:txBody>
      <dsp:txXfrm>
        <a:off x="5732441" y="0"/>
        <a:ext cx="1693236" cy="574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4. Findings &amp; discussion</a:t>
          </a:r>
        </a:p>
      </dsp:txBody>
      <dsp:txXfrm>
        <a:off x="5732441" y="0"/>
        <a:ext cx="1693236" cy="5746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CEDD-2D3E-40CD-AE1D-91F13471D07B}">
      <dsp:nvSpPr>
        <dsp:cNvPr id="0" name=""/>
        <dsp:cNvSpPr/>
      </dsp:nvSpPr>
      <dsp:spPr>
        <a:xfrm>
          <a:off x="2260" y="0"/>
          <a:ext cx="2267861" cy="57462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1. Introduction</a:t>
          </a:r>
        </a:p>
      </dsp:txBody>
      <dsp:txXfrm>
        <a:off x="2260" y="0"/>
        <a:ext cx="2124205" cy="574625"/>
      </dsp:txXfrm>
    </dsp:sp>
    <dsp:sp modelId="{27096065-4A1B-4189-A5BD-245913A66869}">
      <dsp:nvSpPr>
        <dsp:cNvPr id="0" name=""/>
        <dsp:cNvSpPr/>
      </dsp:nvSpPr>
      <dsp:spPr>
        <a:xfrm>
          <a:off x="1816549"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2. Literature review</a:t>
          </a:r>
        </a:p>
      </dsp:txBody>
      <dsp:txXfrm>
        <a:off x="2103862" y="0"/>
        <a:ext cx="1693236" cy="574625"/>
      </dsp:txXfrm>
    </dsp:sp>
    <dsp:sp modelId="{D1BA40A7-4F51-464D-B353-42F2AADCF3DC}">
      <dsp:nvSpPr>
        <dsp:cNvPr id="0" name=""/>
        <dsp:cNvSpPr/>
      </dsp:nvSpPr>
      <dsp:spPr>
        <a:xfrm>
          <a:off x="363083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3. Method</a:t>
          </a:r>
        </a:p>
      </dsp:txBody>
      <dsp:txXfrm>
        <a:off x="3918151" y="0"/>
        <a:ext cx="1693236" cy="574625"/>
      </dsp:txXfrm>
    </dsp:sp>
    <dsp:sp modelId="{AF130534-73F9-4267-9AE3-9B90A1FD7D48}">
      <dsp:nvSpPr>
        <dsp:cNvPr id="0" name=""/>
        <dsp:cNvSpPr/>
      </dsp:nvSpPr>
      <dsp:spPr>
        <a:xfrm>
          <a:off x="5445128" y="0"/>
          <a:ext cx="2267861" cy="57462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4. Findings &amp; discussion</a:t>
          </a:r>
        </a:p>
      </dsp:txBody>
      <dsp:txXfrm>
        <a:off x="5732441" y="0"/>
        <a:ext cx="1693236" cy="57462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7924d4da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7924d4da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First of all I am very glad to be here in Casablanca with all of you, I have the honor to begin this high quality conference. I would like to thank the organizers for giving me this opportunity.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Let me introduce myself: Aveline CLOITRE, 3</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rd</a:t>
            </a:r>
            <a:r>
              <a:rPr lang="en-US" sz="1800" dirty="0">
                <a:effectLst/>
                <a:latin typeface="Times New Roman" panose="02020603050405020304" pitchFamily="18" charset="0"/>
                <a:ea typeface="Calibri" panose="020F0502020204030204" pitchFamily="34" charset="0"/>
                <a:cs typeface="Arial" panose="020B0604020202020204" pitchFamily="34" charset="0"/>
              </a:rPr>
              <a:t> Y PhD, in FR (south of FR, Toulouse), within the SIRIUS Chair, which the chair which supports my PhD thesis dealing with entrepreneurial dynamics in the space EE.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So let me explain all these complex words and concepts hat you see in the title of my presentation.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2" indent="-342900" algn="l" defTabSz="914400" rtl="0" eaLnBrk="1" fontAlgn="auto" latinLnBrk="0" hangingPunct="1">
              <a:lnSpc>
                <a:spcPts val="3000"/>
              </a:lnSpc>
              <a:spcBef>
                <a:spcPts val="0"/>
              </a:spcBef>
              <a:spcAft>
                <a:spcPts val="1400"/>
              </a:spcAft>
              <a:buClrTx/>
              <a:buSzTx/>
              <a:buFont typeface="Wingdings" panose="05000000000000000000" pitchFamily="2" charset="2"/>
              <a:buChar char="à"/>
              <a:tabLst/>
              <a:defRPr/>
            </a:pPr>
            <a:r>
              <a:rPr lang="en-US" sz="1100" dirty="0">
                <a:solidFill>
                  <a:srgbClr val="000000"/>
                </a:solidFill>
                <a:latin typeface="Corbel" panose="020B0503020204020204" pitchFamily="34" charset="0"/>
              </a:rPr>
              <a:t>Different types of knowledge production in ESOs: </a:t>
            </a:r>
          </a:p>
          <a:p>
            <a:pPr marL="0" marR="0" lvl="2" algn="l" defTabSz="914400" rtl="0" eaLnBrk="1" fontAlgn="auto" latinLnBrk="0" hangingPunct="1">
              <a:lnSpc>
                <a:spcPts val="3000"/>
              </a:lnSpc>
              <a:spcBef>
                <a:spcPts val="0"/>
              </a:spcBef>
              <a:spcAft>
                <a:spcPts val="1400"/>
              </a:spcAft>
              <a:buClrTx/>
              <a:buSzTx/>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Democracy-based</a:t>
            </a:r>
          </a:p>
          <a:p>
            <a:pPr marL="0" marR="0" lvl="2" indent="0" algn="l" defTabSz="914400" rtl="0" eaLnBrk="1" fontAlgn="auto" latinLnBrk="0" hangingPunct="1">
              <a:lnSpc>
                <a:spcPts val="3000"/>
              </a:lnSpc>
              <a:spcBef>
                <a:spcPts val="0"/>
              </a:spcBef>
              <a:spcAft>
                <a:spcPts val="14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Society-based</a:t>
            </a:r>
          </a:p>
          <a:p>
            <a:pPr marL="0" marR="0" lvl="2" indent="0" algn="l" defTabSz="914400" rtl="0" eaLnBrk="1" fontAlgn="auto" latinLnBrk="0" hangingPunct="1">
              <a:lnSpc>
                <a:spcPts val="3000"/>
              </a:lnSpc>
              <a:spcBef>
                <a:spcPts val="0"/>
              </a:spcBef>
              <a:spcAft>
                <a:spcPts val="14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Ecologically-sensitive</a:t>
            </a:r>
            <a:endParaRPr dirty="0"/>
          </a:p>
        </p:txBody>
      </p:sp>
    </p:spTree>
    <p:extLst>
      <p:ext uri="{BB962C8B-B14F-4D97-AF65-F5344CB8AC3E}">
        <p14:creationId xmlns:p14="http://schemas.microsoft.com/office/powerpoint/2010/main" val="400254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7924d4da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7924d4da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60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0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We showed that ESOs are interconnected with the five helix of the Q/Q Helix model and act as innovation catalysts, monitors and </a:t>
            </a:r>
            <a:r>
              <a:rPr kumimoji="0" lang="en-US" sz="1100" b="0"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promoters</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of the Mode 3 of the knowledge production system by 3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4625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7924d4da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7924d4da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19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7924d4da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7924d4da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 adopt an institutional perspective on EEs, and more precisely on ESOs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So what is an EE? Very wide/broad concept which refers to the elements that we know in biology, with fauna and flora fostering life. We study the emergence, the frontiers, the components of these ecosystems, but also the complex interdependencies between all these elements.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So more or less, the same thinking applies to the actors in entrepreneurial ecosystems. There are interdependencies between all of them to foster entrepreneurial dynamics. A theory enables us to study these interdependencies, which is the institutional one, on which a lot of works rely to study EEs.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literature on EEs has provided very relevant works on their definition, their frontiers, configurations, resources and networks. So we can conceptualize an EE as spheres, with more or less porous frontiers interacting with other EEs to foster innovation, and thus also entrepreneurship. (Ref?). These EEs are made of sub ecosystems themselves (CT). EE: heterogenous groups of actors, focused on entrepreneurial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dyanmics</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among these actors: ESOs.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What are ESOs? All the organizations which aim to support entrepreneurs to conduct their entrepreneurial projects, from the ideation, incubation, acceleration phases, as well as the first fundings and contracts.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Brgam</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help entrepreneurs to enter the market and find a place in their EE.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But if we zoom  in the various actors in EEs, we lack conceptual models to gain a better understanding of the linkages/interdependencies of these groups of actors at a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meso</a:t>
            </a:r>
            <a:r>
              <a:rPr lang="en-US" sz="1800" dirty="0">
                <a:effectLst/>
                <a:latin typeface="Times New Roman" panose="02020603050405020304" pitchFamily="18" charset="0"/>
                <a:ea typeface="Calibri" panose="020F0502020204030204" pitchFamily="34" charset="0"/>
                <a:cs typeface="Arial" panose="020B0604020202020204" pitchFamily="34" charset="0"/>
              </a:rPr>
              <a:t> level. Therefore we rely on the Q/Q Helix model (which provides a wider/broaden contextualization tan the Triple helix model hat some of you probably know). It is a conceptual model made of 3 core groups of actors (Industry, University Government), and 2 others spheres, the civil society (users, citizens) and the environment (natural environment, we noticed the conceptual linkage with EE approach due to the consideration of the territory of EEs). Such model Q/Q considers EEs as big spheres made of different groups of actors. Thanks to this “ZOOM”, we can study ESOs at a meso-level.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research objective is to understand how these ESOs position themselves towards other groups of actors, and their configurations in EEs: INDUS, GOV, UNIV.</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u="sng" dirty="0">
                <a:effectLst/>
                <a:latin typeface="Times New Roman" panose="02020603050405020304" pitchFamily="18" charset="0"/>
                <a:ea typeface="Calibri" panose="020F0502020204030204" pitchFamily="34" charset="0"/>
                <a:cs typeface="Arial" panose="020B0604020202020204" pitchFamily="34" charset="0"/>
              </a:rPr>
              <a:t>Pb</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u="sng" dirty="0">
                <a:effectLst/>
                <a:latin typeface="Times New Roman" panose="02020603050405020304" pitchFamily="18" charset="0"/>
                <a:ea typeface="Calibri" panose="020F0502020204030204" pitchFamily="34" charset="0"/>
                <a:cs typeface="Arial" panose="020B0604020202020204" pitchFamily="34" charset="0"/>
              </a:rPr>
              <a:t> </a:t>
            </a:r>
            <a:r>
              <a:rPr lang="en-US" sz="1800" u="sng" dirty="0" err="1">
                <a:effectLst/>
                <a:latin typeface="Times New Roman" panose="02020603050405020304" pitchFamily="18" charset="0"/>
                <a:ea typeface="Calibri" panose="020F0502020204030204" pitchFamily="34" charset="0"/>
                <a:cs typeface="Arial" panose="020B0604020202020204" pitchFamily="34" charset="0"/>
              </a:rPr>
              <a:t>whe</a:t>
            </a:r>
            <a:r>
              <a:rPr lang="en-US" sz="1800" u="sng" dirty="0">
                <a:effectLst/>
                <a:latin typeface="Times New Roman" panose="02020603050405020304" pitchFamily="18" charset="0"/>
                <a:ea typeface="Calibri" panose="020F0502020204030204" pitchFamily="34" charset="0"/>
                <a:cs typeface="Arial" panose="020B0604020202020204" pitchFamily="34" charset="0"/>
              </a:rPr>
              <a:t> do not have a good understanding of the role of ESOs within these groups of actors, as ESOs belong to all of them: GOV/INDUS, Indus,/gov </a:t>
            </a:r>
            <a:r>
              <a:rPr lang="en-US" sz="1800" u="sng" dirty="0" err="1">
                <a:effectLst/>
                <a:latin typeface="Times New Roman" panose="02020603050405020304" pitchFamily="18" charset="0"/>
                <a:ea typeface="Calibri" panose="020F0502020204030204" pitchFamily="34" charset="0"/>
                <a:cs typeface="Arial" panose="020B0604020202020204" pitchFamily="34" charset="0"/>
              </a:rPr>
              <a:t>indus</a:t>
            </a:r>
            <a:r>
              <a:rPr lang="en-US" sz="1800" u="sng" dirty="0">
                <a:effectLst/>
                <a:latin typeface="Times New Roman" panose="02020603050405020304" pitchFamily="18" charset="0"/>
                <a:ea typeface="Calibri" panose="020F0502020204030204" pitchFamily="34" charset="0"/>
                <a:cs typeface="Arial" panose="020B0604020202020204" pitchFamily="34" charset="0"/>
              </a:rPr>
              <a:t>/univ </a:t>
            </a:r>
            <a:r>
              <a:rPr lang="en-US" sz="1800" u="sng" dirty="0" err="1">
                <a:effectLst/>
                <a:latin typeface="Times New Roman" panose="02020603050405020304" pitchFamily="18" charset="0"/>
                <a:ea typeface="Calibri" panose="020F0502020204030204" pitchFamily="34" charset="0"/>
                <a:cs typeface="Arial" panose="020B0604020202020204" pitchFamily="34" charset="0"/>
              </a:rPr>
              <a:t>etc</a:t>
            </a:r>
            <a:r>
              <a:rPr lang="en-US" sz="1800" u="sng"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Due to the context of climate change, entrepreneurial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dyamics</a:t>
            </a:r>
            <a:r>
              <a:rPr lang="en-US" sz="1800" dirty="0">
                <a:effectLst/>
                <a:latin typeface="Times New Roman" panose="02020603050405020304" pitchFamily="18" charset="0"/>
                <a:ea typeface="Calibri" panose="020F0502020204030204" pitchFamily="34" charset="0"/>
                <a:cs typeface="Arial" panose="020B0604020202020204" pitchFamily="34" charset="0"/>
              </a:rPr>
              <a:t> need to be considered in EEs, so the Q/Q Helix model enables the considerations of socio-environmental issues and more especially regarding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41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7924d4da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7924d4da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What does the literature tell us about this problem? As I explained it, we mobilize four main elements that will each complete the conceptual model that we need to answer this question.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EE+Q/Q Helix: both rely on institutions – they bridge the gap between them. Focus on ESOs: macro-level as we study EE global configurations, and meso-level as we focus on ESOs and their</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enlarged business configurations – their interactions with other EE actors which take place at a macro-</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meso</a:t>
            </a:r>
            <a:r>
              <a:rPr lang="en-US" sz="1800" dirty="0">
                <a:effectLst/>
                <a:latin typeface="Times New Roman" panose="02020603050405020304" pitchFamily="18" charset="0"/>
                <a:ea typeface="Calibri" panose="020F0502020204030204" pitchFamily="34" charset="0"/>
                <a:cs typeface="Arial" panose="020B0604020202020204" pitchFamily="34" charset="0"/>
              </a:rPr>
              <a:t> level.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781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High-technological EEs in their emerging phase – how they are structured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Over the past ten years – acceleration of the commercialization of space activities with a number of start-ups which increases fivefold in a decade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socio-</a:t>
            </a:r>
            <a:r>
              <a:rPr lang="en-US" sz="1800" dirty="0" err="1">
                <a:effectLst/>
                <a:latin typeface="Times New Roman" panose="02020603050405020304" pitchFamily="18" charset="0"/>
                <a:ea typeface="Calibri" panose="020F0502020204030204" pitchFamily="34" charset="0"/>
                <a:cs typeface="Arial" panose="020B0604020202020204" pitchFamily="34" charset="0"/>
              </a:rPr>
              <a:t>environeemntal</a:t>
            </a:r>
            <a:r>
              <a:rPr lang="en-US" sz="1800" dirty="0">
                <a:effectLst/>
                <a:latin typeface="Times New Roman" panose="02020603050405020304" pitchFamily="18" charset="0"/>
                <a:ea typeface="Calibri" panose="020F0502020204030204" pitchFamily="34" charset="0"/>
                <a:cs typeface="Arial" panose="020B0604020202020204" pitchFamily="34" charset="0"/>
              </a:rPr>
              <a:t> impacts of space activities.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Mulpitpliation</a:t>
            </a:r>
            <a:r>
              <a:rPr lang="en-US" sz="1800" dirty="0">
                <a:effectLst/>
                <a:latin typeface="Times New Roman" panose="02020603050405020304" pitchFamily="18" charset="0"/>
                <a:ea typeface="Calibri" panose="020F0502020204030204" pitchFamily="34" charset="0"/>
                <a:cs typeface="Arial" panose="020B0604020202020204" pitchFamily="34" charset="0"/>
              </a:rPr>
              <a:t> of ESOs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FR: space power (access to space thanks to launching capabilities)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Arial" panose="020B0604020202020204" pitchFamily="34" charset="0"/>
              </a:rPr>
              <a:t>Various incentives implemented by the French space agencies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a:solidFill>
                <a:schemeClr val="tx1"/>
              </a:solidFill>
              <a:latin typeface="Corbel" panose="020B0503020204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latin typeface="Corbel" panose="020B0503020204020204" pitchFamily="34" charset="0"/>
                <a:sym typeface="Wingdings" panose="05000000000000000000" pitchFamily="2" charset="2"/>
              </a:rPr>
              <a:t>Providing</a:t>
            </a:r>
            <a:r>
              <a:rPr lang="en-US" sz="1100" b="0" dirty="0">
                <a:solidFill>
                  <a:schemeClr val="tx1"/>
                </a:solidFill>
                <a:latin typeface="Corbel" panose="020B0503020204020204" pitchFamily="34" charset="0"/>
              </a:rPr>
              <a:t> a better understanding of ESOs role within the Q/Q helix model by focusing on institutions when socio-environmental issues appear in EEs</a:t>
            </a:r>
            <a:endParaRPr dirty="0"/>
          </a:p>
        </p:txBody>
      </p:sp>
    </p:spTree>
    <p:extLst>
      <p:ext uri="{BB962C8B-B14F-4D97-AF65-F5344CB8AC3E}">
        <p14:creationId xmlns:p14="http://schemas.microsoft.com/office/powerpoint/2010/main" val="118643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several created start-ups that increased nearly fivefold over a 10-year span</a:t>
            </a:r>
          </a:p>
        </p:txBody>
      </p:sp>
    </p:spTree>
    <p:extLst>
      <p:ext uri="{BB962C8B-B14F-4D97-AF65-F5344CB8AC3E}">
        <p14:creationId xmlns:p14="http://schemas.microsoft.com/office/powerpoint/2010/main" val="41221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7924d4da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7924d4da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74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924d4da7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924d4da7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Corbel" panose="020B0503020204020204" pitchFamily="34" charset="0"/>
              </a:rPr>
              <a:t>Main conceptual objective: To  deepen the findings on ESOs’ role in EEs by contextualizing them within the Q/Q Helix model on EEs by focusing on the dynamic interplay of institutional factors shaping the entrepreneurial dynamics of the space ecosystem as an illustrative case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Corbel" panose="020B0503020204020204" pitchFamily="34" charset="0"/>
                <a:sym typeface="Wingdings" panose="05000000000000000000" pitchFamily="2" charset="2"/>
              </a:rPr>
              <a:t>We aim to study the institutional interdependencies of the various actors involved in ESOs activities by relying on the influence of the institutional environment has on entrepreneurial practices </a:t>
            </a:r>
            <a:endParaRPr lang="fr-FR" b="0" dirty="0">
              <a:solidFill>
                <a:schemeClr val="tx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orbel" panose="020B0503020204020204" pitchFamily="34" charset="0"/>
                <a:sym typeface="Wingdings" panose="05000000000000000000" pitchFamily="2" charset="2"/>
              </a:rPr>
              <a:t> S</a:t>
            </a:r>
            <a:r>
              <a:rPr kumimoji="0" lang="en-US" sz="11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takeholders</a:t>
            </a: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involved in the entrepreneurial support process by selecting ESOs helping start-ups in the French space EE to emerge</a:t>
            </a:r>
            <a:endPar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5935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 name="Google Shape;13;p2"/>
          <p:cNvSpPr txBox="1">
            <a:spLocks noGrp="1"/>
          </p:cNvSpPr>
          <p:nvPr>
            <p:ph type="ctrTitle"/>
          </p:nvPr>
        </p:nvSpPr>
        <p:spPr>
          <a:xfrm>
            <a:off x="1110255" y="2261350"/>
            <a:ext cx="3794700" cy="2052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a:p>
        </p:txBody>
      </p:sp>
      <p:sp>
        <p:nvSpPr>
          <p:cNvPr id="14" name="Google Shape;14;p2"/>
          <p:cNvSpPr txBox="1">
            <a:spLocks noGrp="1"/>
          </p:cNvSpPr>
          <p:nvPr>
            <p:ph type="subTitle" idx="1"/>
          </p:nvPr>
        </p:nvSpPr>
        <p:spPr>
          <a:xfrm>
            <a:off x="1110251" y="4350900"/>
            <a:ext cx="37947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600"/>
              <a:buNone/>
              <a:defRPr sz="600">
                <a:solidFill>
                  <a:schemeClr val="lt1"/>
                </a:solidFill>
              </a:defRPr>
            </a:lvl1pPr>
            <a:lvl2pPr lvl="1">
              <a:lnSpc>
                <a:spcPct val="100000"/>
              </a:lnSpc>
              <a:spcBef>
                <a:spcPts val="0"/>
              </a:spcBef>
              <a:spcAft>
                <a:spcPts val="0"/>
              </a:spcAft>
              <a:buClr>
                <a:schemeClr val="lt1"/>
              </a:buClr>
              <a:buSzPts val="600"/>
              <a:buNone/>
              <a:defRPr sz="600">
                <a:solidFill>
                  <a:schemeClr val="lt1"/>
                </a:solidFill>
              </a:defRPr>
            </a:lvl2pPr>
            <a:lvl3pPr lvl="2">
              <a:lnSpc>
                <a:spcPct val="100000"/>
              </a:lnSpc>
              <a:spcBef>
                <a:spcPts val="0"/>
              </a:spcBef>
              <a:spcAft>
                <a:spcPts val="0"/>
              </a:spcAft>
              <a:buClr>
                <a:schemeClr val="lt1"/>
              </a:buClr>
              <a:buSzPts val="600"/>
              <a:buNone/>
              <a:defRPr sz="600">
                <a:solidFill>
                  <a:schemeClr val="lt1"/>
                </a:solidFill>
              </a:defRPr>
            </a:lvl3pPr>
            <a:lvl4pPr lvl="3">
              <a:lnSpc>
                <a:spcPct val="100000"/>
              </a:lnSpc>
              <a:spcBef>
                <a:spcPts val="0"/>
              </a:spcBef>
              <a:spcAft>
                <a:spcPts val="0"/>
              </a:spcAft>
              <a:buClr>
                <a:schemeClr val="lt1"/>
              </a:buClr>
              <a:buSzPts val="600"/>
              <a:buNone/>
              <a:defRPr sz="600">
                <a:solidFill>
                  <a:schemeClr val="lt1"/>
                </a:solidFill>
              </a:defRPr>
            </a:lvl4pPr>
            <a:lvl5pPr lvl="4">
              <a:lnSpc>
                <a:spcPct val="100000"/>
              </a:lnSpc>
              <a:spcBef>
                <a:spcPts val="0"/>
              </a:spcBef>
              <a:spcAft>
                <a:spcPts val="0"/>
              </a:spcAft>
              <a:buClr>
                <a:schemeClr val="lt1"/>
              </a:buClr>
              <a:buSzPts val="600"/>
              <a:buNone/>
              <a:defRPr sz="600">
                <a:solidFill>
                  <a:schemeClr val="lt1"/>
                </a:solidFill>
              </a:defRPr>
            </a:lvl5pPr>
            <a:lvl6pPr lvl="5">
              <a:lnSpc>
                <a:spcPct val="100000"/>
              </a:lnSpc>
              <a:spcBef>
                <a:spcPts val="0"/>
              </a:spcBef>
              <a:spcAft>
                <a:spcPts val="0"/>
              </a:spcAft>
              <a:buClr>
                <a:schemeClr val="lt1"/>
              </a:buClr>
              <a:buSzPts val="600"/>
              <a:buNone/>
              <a:defRPr sz="600">
                <a:solidFill>
                  <a:schemeClr val="lt1"/>
                </a:solidFill>
              </a:defRPr>
            </a:lvl6pPr>
            <a:lvl7pPr lvl="6">
              <a:lnSpc>
                <a:spcPct val="100000"/>
              </a:lnSpc>
              <a:spcBef>
                <a:spcPts val="0"/>
              </a:spcBef>
              <a:spcAft>
                <a:spcPts val="0"/>
              </a:spcAft>
              <a:buClr>
                <a:schemeClr val="lt1"/>
              </a:buClr>
              <a:buSzPts val="600"/>
              <a:buNone/>
              <a:defRPr sz="600">
                <a:solidFill>
                  <a:schemeClr val="lt1"/>
                </a:solidFill>
              </a:defRPr>
            </a:lvl7pPr>
            <a:lvl8pPr lvl="7">
              <a:lnSpc>
                <a:spcPct val="100000"/>
              </a:lnSpc>
              <a:spcBef>
                <a:spcPts val="0"/>
              </a:spcBef>
              <a:spcAft>
                <a:spcPts val="0"/>
              </a:spcAft>
              <a:buClr>
                <a:schemeClr val="lt1"/>
              </a:buClr>
              <a:buSzPts val="600"/>
              <a:buNone/>
              <a:defRPr sz="600">
                <a:solidFill>
                  <a:schemeClr val="lt1"/>
                </a:solidFill>
              </a:defRPr>
            </a:lvl8pPr>
            <a:lvl9pPr lvl="8">
              <a:lnSpc>
                <a:spcPct val="100000"/>
              </a:lnSpc>
              <a:spcBef>
                <a:spcPts val="0"/>
              </a:spcBef>
              <a:spcAft>
                <a:spcPts val="0"/>
              </a:spcAft>
              <a:buClr>
                <a:schemeClr val="lt1"/>
              </a:buClr>
              <a:buSzPts val="600"/>
              <a:buNone/>
              <a:defRPr sz="600">
                <a:solidFill>
                  <a:schemeClr val="lt1"/>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24" cy="5143500"/>
          </a:xfrm>
          <a:prstGeom prst="rect">
            <a:avLst/>
          </a:prstGeom>
          <a:noFill/>
          <a:ln>
            <a:noFill/>
          </a:ln>
        </p:spPr>
      </p:pic>
      <p:sp>
        <p:nvSpPr>
          <p:cNvPr id="18" name="Google Shape;18;p3"/>
          <p:cNvSpPr txBox="1">
            <a:spLocks noGrp="1"/>
          </p:cNvSpPr>
          <p:nvPr>
            <p:ph type="title"/>
          </p:nvPr>
        </p:nvSpPr>
        <p:spPr>
          <a:xfrm>
            <a:off x="311700" y="2150850"/>
            <a:ext cx="43107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l="29581" t="939" r="28477" b="9574"/>
          <a:stretch/>
        </p:blipFill>
        <p:spPr>
          <a:xfrm>
            <a:off x="2694800" y="60850"/>
            <a:ext cx="3835224" cy="4602374"/>
          </a:xfrm>
          <a:prstGeom prst="rect">
            <a:avLst/>
          </a:prstGeom>
          <a:noFill/>
          <a:ln>
            <a:noFill/>
          </a:ln>
        </p:spPr>
      </p:pic>
      <p:sp>
        <p:nvSpPr>
          <p:cNvPr id="22" name="Google Shape;22;p4"/>
          <p:cNvSpPr txBox="1">
            <a:spLocks noGrp="1"/>
          </p:cNvSpPr>
          <p:nvPr>
            <p:ph type="title"/>
          </p:nvPr>
        </p:nvSpPr>
        <p:spPr>
          <a:xfrm>
            <a:off x="1836925" y="12275"/>
            <a:ext cx="7184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3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3" name="Google Shape;23;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36925" y="12275"/>
            <a:ext cx="7184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3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836925" y="12275"/>
            <a:ext cx="7184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3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573300" y="9600"/>
            <a:ext cx="7399200" cy="585300"/>
          </a:xfrm>
          <a:prstGeom prst="rect">
            <a:avLst/>
          </a:prstGeom>
        </p:spPr>
        <p:txBody>
          <a:bodyPr spcFirstLastPara="1" wrap="square" lIns="91425" tIns="91425" rIns="91425" bIns="91425" anchor="b" anchorCtr="0">
            <a:normAutofit/>
          </a:bodyPr>
          <a:lstStyle>
            <a:lvl1pPr lvl="0">
              <a:spcBef>
                <a:spcPts val="0"/>
              </a:spcBef>
              <a:spcAft>
                <a:spcPts val="0"/>
              </a:spcAft>
              <a:buSzPts val="23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0" y="0"/>
            <a:ext cx="9144000" cy="5143500"/>
          </a:xfrm>
          <a:prstGeom prst="rect">
            <a:avLst/>
          </a:prstGeom>
          <a:noFill/>
          <a:ln>
            <a:noFill/>
          </a:ln>
        </p:spPr>
      </p:pic>
      <p:sp>
        <p:nvSpPr>
          <p:cNvPr id="7" name="Google Shape;7;p1"/>
          <p:cNvSpPr/>
          <p:nvPr/>
        </p:nvSpPr>
        <p:spPr>
          <a:xfrm>
            <a:off x="2654425" y="121400"/>
            <a:ext cx="3956400" cy="4561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sp>
        <p:nvSpPr>
          <p:cNvPr id="8" name="Google Shape;8;p1"/>
          <p:cNvSpPr txBox="1">
            <a:spLocks noGrp="1"/>
          </p:cNvSpPr>
          <p:nvPr>
            <p:ph type="title"/>
          </p:nvPr>
        </p:nvSpPr>
        <p:spPr>
          <a:xfrm>
            <a:off x="1836925" y="12275"/>
            <a:ext cx="7184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2300"/>
              <a:buFont typeface="Helvetica Neue"/>
              <a:buNone/>
              <a:defRPr sz="2300" b="1">
                <a:solidFill>
                  <a:schemeClr val="dk1"/>
                </a:solidFill>
                <a:latin typeface="Helvetica Neue"/>
                <a:ea typeface="Helvetica Neue"/>
                <a:cs typeface="Helvetica Neue"/>
                <a:sym typeface="Helvetica Neue"/>
              </a:defRPr>
            </a:lvl9pPr>
          </a:lstStyle>
          <a:p>
            <a:endParaRPr/>
          </a:p>
        </p:txBody>
      </p:sp>
      <p:sp>
        <p:nvSpPr>
          <p:cNvPr id="9" name="Google Shape;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
        <p:nvSpPr>
          <p:cNvPr id="10" name="Google Shape;10;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theodoraki@tbs-education.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7.png"/><Relationship Id="rId4" Type="http://schemas.openxmlformats.org/officeDocument/2006/relationships/image" Target="../media/image4.jpe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image" Target="../media/image4.jpeg"/><Relationship Id="rId9" Type="http://schemas.microsoft.com/office/2007/relationships/diagramDrawing" Target="../diagrams/drawing9.xml"/><Relationship Id="rId14"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jpe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4.jpeg"/><Relationship Id="rId9" Type="http://schemas.microsoft.com/office/2007/relationships/diagramDrawing" Target="../diagrams/drawing4.xml"/><Relationship Id="rId14"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6.png"/><Relationship Id="rId4" Type="http://schemas.openxmlformats.org/officeDocument/2006/relationships/image" Target="../media/image4.jpe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e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110251" y="1697584"/>
            <a:ext cx="37947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dirty="0"/>
              <a:t>ENTREPRENEURIAL SUPPORT ORGANIZATIONS IN THE QUADRUPLE/QUINTUPLE HELIX MODEL : AN INSTITUTIONAL PERSPECTIVE ON SOCIO-ENVIRONMENTAL ISSUES</a:t>
            </a:r>
            <a:endParaRPr sz="1600" dirty="0"/>
          </a:p>
        </p:txBody>
      </p:sp>
      <p:sp>
        <p:nvSpPr>
          <p:cNvPr id="60" name="Google Shape;60;p13"/>
          <p:cNvSpPr txBox="1">
            <a:spLocks noGrp="1"/>
          </p:cNvSpPr>
          <p:nvPr>
            <p:ph type="subTitle" idx="1"/>
          </p:nvPr>
        </p:nvSpPr>
        <p:spPr>
          <a:xfrm>
            <a:off x="1110251" y="3631079"/>
            <a:ext cx="3794700" cy="1315735"/>
          </a:xfrm>
          <a:prstGeom prst="rect">
            <a:avLst/>
          </a:prstGeom>
        </p:spPr>
        <p:txBody>
          <a:bodyPr spcFirstLastPara="1" wrap="square" lIns="91425" tIns="91425" rIns="91425" bIns="91425" anchor="t" anchorCtr="0">
            <a:normAutofit fontScale="25000" lnSpcReduction="20000"/>
          </a:bodyPr>
          <a:lstStyle/>
          <a:p>
            <a:pPr marL="0" rtl="0" eaLnBrk="1" fontAlgn="t" latinLnBrk="0" hangingPunct="1">
              <a:spcBef>
                <a:spcPts val="0"/>
              </a:spcBef>
              <a:spcAft>
                <a:spcPts val="0"/>
              </a:spcAft>
            </a:pPr>
            <a:r>
              <a:rPr lang="fr-FR" sz="3200" b="1" i="0" u="none" strike="noStrike" kern="1200" dirty="0">
                <a:solidFill>
                  <a:schemeClr val="bg1"/>
                </a:solidFill>
                <a:effectLst/>
                <a:latin typeface="Helvetica Neue" panose="020B0604020202020204" charset="0"/>
              </a:rPr>
              <a:t>Aveline CLOITRE, PhD </a:t>
            </a:r>
            <a:r>
              <a:rPr lang="fr-FR" sz="3200" b="1" i="0" u="none" strike="noStrike" kern="1200" dirty="0" err="1">
                <a:solidFill>
                  <a:schemeClr val="bg1"/>
                </a:solidFill>
                <a:effectLst/>
                <a:latin typeface="Helvetica Neue" panose="020B0604020202020204" charset="0"/>
              </a:rPr>
              <a:t>Student</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b="0" i="0" u="none" strike="noStrike" kern="1200" dirty="0">
                <a:solidFill>
                  <a:schemeClr val="bg1"/>
                </a:solidFill>
                <a:effectLst/>
                <a:latin typeface="Helvetica Neue" panose="020B0604020202020204" charset="0"/>
              </a:rPr>
              <a:t>TBS Business </a:t>
            </a:r>
            <a:r>
              <a:rPr lang="fr-FR" sz="3200" b="0" i="0" u="none" strike="noStrike" kern="1200" dirty="0" err="1">
                <a:solidFill>
                  <a:schemeClr val="bg1"/>
                </a:solidFill>
                <a:effectLst/>
                <a:latin typeface="Helvetica Neue" panose="020B0604020202020204" charset="0"/>
              </a:rPr>
              <a:t>School</a:t>
            </a:r>
            <a:r>
              <a:rPr lang="fr-FR" sz="3200" b="0" i="0" u="none" strike="noStrike" kern="1200" dirty="0">
                <a:solidFill>
                  <a:schemeClr val="bg1"/>
                </a:solidFill>
                <a:effectLst/>
                <a:latin typeface="Helvetica Neue" panose="020B0604020202020204" charset="0"/>
              </a:rPr>
              <a:t>, “</a:t>
            </a:r>
            <a:r>
              <a:rPr lang="fr-FR" sz="3200" b="0" i="0" u="none" strike="noStrike" kern="1200" dirty="0" err="1">
                <a:solidFill>
                  <a:schemeClr val="bg1"/>
                </a:solidFill>
                <a:effectLst/>
                <a:latin typeface="Helvetica Neue" panose="020B0604020202020204" charset="0"/>
              </a:rPr>
              <a:t>Entrepreneurship</a:t>
            </a:r>
            <a:r>
              <a:rPr lang="fr-FR" sz="3200" b="0" i="0" u="none" strike="noStrike" kern="1200" dirty="0">
                <a:solidFill>
                  <a:schemeClr val="bg1"/>
                </a:solidFill>
                <a:effectLst/>
                <a:latin typeface="Helvetica Neue" panose="020B0604020202020204" charset="0"/>
              </a:rPr>
              <a:t> and </a:t>
            </a:r>
            <a:r>
              <a:rPr lang="fr-FR" sz="3200" b="0" i="0" u="none" strike="noStrike" kern="1200" dirty="0" err="1">
                <a:solidFill>
                  <a:schemeClr val="bg1"/>
                </a:solidFill>
                <a:effectLst/>
                <a:latin typeface="Helvetica Neue" panose="020B0604020202020204" charset="0"/>
              </a:rPr>
              <a:t>Strategy</a:t>
            </a:r>
            <a:r>
              <a:rPr lang="fr-FR" sz="3200" b="0" i="0" u="none" strike="noStrike" kern="1200" dirty="0">
                <a:solidFill>
                  <a:schemeClr val="bg1"/>
                </a:solidFill>
                <a:effectLst/>
                <a:latin typeface="Helvetica Neue" panose="020B0604020202020204" charset="0"/>
              </a:rPr>
              <a:t>” </a:t>
            </a:r>
            <a:r>
              <a:rPr lang="fr-FR" sz="3200" b="0" i="0" u="none" strike="noStrike" kern="1200" dirty="0" err="1">
                <a:solidFill>
                  <a:schemeClr val="bg1"/>
                </a:solidFill>
                <a:effectLst/>
                <a:latin typeface="Helvetica Neue" panose="020B0604020202020204" charset="0"/>
              </a:rPr>
              <a:t>Laboratory</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b="0" i="0" u="none" strike="noStrike" kern="1200" dirty="0">
                <a:solidFill>
                  <a:schemeClr val="bg1"/>
                </a:solidFill>
                <a:effectLst/>
                <a:latin typeface="Helvetica Neue" panose="020B0604020202020204" charset="0"/>
              </a:rPr>
              <a:t>Toulouse </a:t>
            </a:r>
            <a:r>
              <a:rPr lang="fr-FR" sz="3200" b="0" i="0" u="none" strike="noStrike" kern="1200" dirty="0" err="1">
                <a:solidFill>
                  <a:schemeClr val="bg1"/>
                </a:solidFill>
                <a:effectLst/>
                <a:latin typeface="Helvetica Neue" panose="020B0604020202020204" charset="0"/>
              </a:rPr>
              <a:t>School</a:t>
            </a:r>
            <a:r>
              <a:rPr lang="fr-FR" sz="3200" b="0" i="0" u="none" strike="noStrike" kern="1200" dirty="0">
                <a:solidFill>
                  <a:schemeClr val="bg1"/>
                </a:solidFill>
                <a:effectLst/>
                <a:latin typeface="Helvetica Neue" panose="020B0604020202020204" charset="0"/>
              </a:rPr>
              <a:t> of Management, “</a:t>
            </a:r>
            <a:r>
              <a:rPr lang="fr-FR" sz="3200" b="0" i="0" u="none" strike="noStrike" kern="1200" dirty="0" err="1">
                <a:solidFill>
                  <a:schemeClr val="bg1"/>
                </a:solidFill>
                <a:effectLst/>
                <a:latin typeface="Helvetica Neue" panose="020B0604020202020204" charset="0"/>
              </a:rPr>
              <a:t>Strategy</a:t>
            </a:r>
            <a:r>
              <a:rPr lang="fr-FR" sz="3200" b="0" i="0" u="none" strike="noStrike" kern="1200" dirty="0">
                <a:solidFill>
                  <a:schemeClr val="bg1"/>
                </a:solidFill>
                <a:effectLst/>
                <a:latin typeface="Helvetica Neue" panose="020B0604020202020204" charset="0"/>
              </a:rPr>
              <a:t> and International management” </a:t>
            </a:r>
            <a:r>
              <a:rPr lang="fr-FR" sz="3200" b="0" i="0" u="none" strike="noStrike" kern="1200" dirty="0" err="1">
                <a:solidFill>
                  <a:schemeClr val="bg1"/>
                </a:solidFill>
                <a:effectLst/>
                <a:latin typeface="Helvetica Neue" panose="020B0604020202020204" charset="0"/>
              </a:rPr>
              <a:t>department</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u="sng" kern="1200" dirty="0">
                <a:solidFill>
                  <a:schemeClr val="bg1"/>
                </a:solidFill>
                <a:latin typeface="Helvetica Neue" panose="020B0604020202020204" charset="0"/>
              </a:rPr>
              <a:t>a.cloitre@tbs-education.fr</a:t>
            </a:r>
          </a:p>
          <a:p>
            <a:pPr marL="0" rtl="0" eaLnBrk="1" fontAlgn="t" latinLnBrk="0" hangingPunct="1">
              <a:spcBef>
                <a:spcPts val="0"/>
              </a:spcBef>
              <a:spcAft>
                <a:spcPts val="0"/>
              </a:spcAft>
            </a:pP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b="1" i="0" u="none" strike="noStrike" kern="1200" dirty="0">
                <a:solidFill>
                  <a:schemeClr val="bg1"/>
                </a:solidFill>
                <a:effectLst/>
                <a:latin typeface="Helvetica Neue" panose="020B0604020202020204" charset="0"/>
              </a:rPr>
              <a:t>Dr. Christina THEODORAKI</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b="0" i="0" u="none" strike="noStrike" kern="1200" dirty="0">
                <a:solidFill>
                  <a:schemeClr val="bg1"/>
                </a:solidFill>
                <a:effectLst/>
                <a:latin typeface="Helvetica Neue" panose="020B0604020202020204" charset="0"/>
              </a:rPr>
              <a:t>TBS Business </a:t>
            </a:r>
            <a:r>
              <a:rPr lang="fr-FR" sz="3200" b="0" i="0" u="none" strike="noStrike" kern="1200" dirty="0" err="1">
                <a:solidFill>
                  <a:schemeClr val="bg1"/>
                </a:solidFill>
                <a:effectLst/>
                <a:latin typeface="Helvetica Neue" panose="020B0604020202020204" charset="0"/>
              </a:rPr>
              <a:t>School</a:t>
            </a:r>
            <a:r>
              <a:rPr lang="fr-FR" sz="3200" b="0" i="0" u="none" strike="noStrike" kern="1200" dirty="0">
                <a:solidFill>
                  <a:schemeClr val="bg1"/>
                </a:solidFill>
                <a:effectLst/>
                <a:latin typeface="Helvetica Neue" panose="020B0604020202020204" charset="0"/>
              </a:rPr>
              <a:t>, “</a:t>
            </a:r>
            <a:r>
              <a:rPr lang="fr-FR" sz="3200" b="0" i="0" u="none" strike="noStrike" kern="1200" dirty="0" err="1">
                <a:solidFill>
                  <a:schemeClr val="bg1"/>
                </a:solidFill>
                <a:effectLst/>
                <a:latin typeface="Helvetica Neue" panose="020B0604020202020204" charset="0"/>
              </a:rPr>
              <a:t>Entrepreneurship</a:t>
            </a:r>
            <a:r>
              <a:rPr lang="fr-FR" sz="3200" b="0" i="0" u="none" strike="noStrike" kern="1200" dirty="0">
                <a:solidFill>
                  <a:schemeClr val="bg1"/>
                </a:solidFill>
                <a:effectLst/>
                <a:latin typeface="Helvetica Neue" panose="020B0604020202020204" charset="0"/>
              </a:rPr>
              <a:t> and </a:t>
            </a:r>
            <a:r>
              <a:rPr lang="fr-FR" sz="3200" b="0" i="0" u="none" strike="noStrike" kern="1200" dirty="0" err="1">
                <a:solidFill>
                  <a:schemeClr val="bg1"/>
                </a:solidFill>
                <a:effectLst/>
                <a:latin typeface="Helvetica Neue" panose="020B0604020202020204" charset="0"/>
              </a:rPr>
              <a:t>Strategy</a:t>
            </a:r>
            <a:r>
              <a:rPr lang="fr-FR" sz="3200" b="0" i="0" u="none" strike="noStrike" kern="1200" dirty="0">
                <a:solidFill>
                  <a:schemeClr val="bg1"/>
                </a:solidFill>
                <a:effectLst/>
                <a:latin typeface="Helvetica Neue" panose="020B0604020202020204" charset="0"/>
              </a:rPr>
              <a:t> </a:t>
            </a:r>
            <a:r>
              <a:rPr lang="fr-FR" sz="3200" b="0" i="0" u="none" strike="noStrike" kern="1200" dirty="0" err="1">
                <a:solidFill>
                  <a:schemeClr val="bg1"/>
                </a:solidFill>
                <a:effectLst/>
                <a:latin typeface="Helvetica Neue" panose="020B0604020202020204" charset="0"/>
              </a:rPr>
              <a:t>Laboratory</a:t>
            </a:r>
            <a:r>
              <a:rPr lang="fr-FR" sz="3200" b="0" i="0" u="none" strike="noStrike" kern="1200" dirty="0">
                <a:solidFill>
                  <a:schemeClr val="bg1"/>
                </a:solidFill>
                <a:effectLst/>
                <a:latin typeface="Helvetica Neue" panose="020B0604020202020204" charset="0"/>
              </a:rPr>
              <a:t>”</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en-US" sz="3200" b="0" i="0" u="sng" strike="noStrike" kern="1200" dirty="0">
                <a:solidFill>
                  <a:schemeClr val="bg1"/>
                </a:solidFill>
                <a:effectLst/>
                <a:latin typeface="Helvetica Neue" panose="020B0604020202020204" charset="0"/>
                <a:hlinkClick r:id="rId3">
                  <a:extLst>
                    <a:ext uri="{A12FA001-AC4F-418D-AE19-62706E023703}">
                      <ahyp:hlinkClr xmlns:ahyp="http://schemas.microsoft.com/office/drawing/2018/hyperlinkcolor" val="tx"/>
                    </a:ext>
                  </a:extLst>
                </a:hlinkClick>
              </a:rPr>
              <a:t>c.theodoraki@tbs-education.fr</a:t>
            </a:r>
            <a:endParaRPr lang="en-US" sz="3200" b="0" i="0" u="sng" strike="noStrike" kern="1200" dirty="0">
              <a:solidFill>
                <a:schemeClr val="bg1"/>
              </a:solidFill>
              <a:effectLst/>
              <a:latin typeface="Helvetica Neue" panose="020B0604020202020204" charset="0"/>
            </a:endParaRPr>
          </a:p>
          <a:p>
            <a:pPr marL="0" rtl="0" eaLnBrk="1" fontAlgn="t" latinLnBrk="0" hangingPunct="1">
              <a:spcBef>
                <a:spcPts val="0"/>
              </a:spcBef>
              <a:spcAft>
                <a:spcPts val="0"/>
              </a:spcAft>
            </a:pP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b="1" i="0" u="none" strike="noStrike" kern="1200" dirty="0">
                <a:solidFill>
                  <a:schemeClr val="bg1"/>
                </a:solidFill>
                <a:effectLst/>
                <a:latin typeface="Helvetica Neue" panose="020B0604020202020204" charset="0"/>
              </a:rPr>
              <a:t>Dr. Victor DOS SANTOS</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fr-FR" sz="3200" b="0" i="0" u="none" strike="noStrike" kern="1200" dirty="0">
                <a:solidFill>
                  <a:schemeClr val="bg1"/>
                </a:solidFill>
                <a:effectLst/>
                <a:latin typeface="Helvetica Neue" panose="020B0604020202020204" charset="0"/>
              </a:rPr>
              <a:t>TBS Business </a:t>
            </a:r>
            <a:r>
              <a:rPr lang="fr-FR" sz="3200" b="0" i="0" u="none" strike="noStrike" kern="1200" dirty="0" err="1">
                <a:solidFill>
                  <a:schemeClr val="bg1"/>
                </a:solidFill>
                <a:effectLst/>
                <a:latin typeface="Helvetica Neue" panose="020B0604020202020204" charset="0"/>
              </a:rPr>
              <a:t>School</a:t>
            </a:r>
            <a:r>
              <a:rPr lang="fr-FR" sz="3200" b="0" i="0" u="none" strike="noStrike" kern="1200" dirty="0">
                <a:solidFill>
                  <a:schemeClr val="bg1"/>
                </a:solidFill>
                <a:effectLst/>
                <a:latin typeface="Helvetica Neue" panose="020B0604020202020204" charset="0"/>
              </a:rPr>
              <a:t>, “</a:t>
            </a:r>
            <a:r>
              <a:rPr lang="fr-FR" sz="3200" b="0" i="0" u="none" strike="noStrike" kern="1200" dirty="0" err="1">
                <a:solidFill>
                  <a:schemeClr val="bg1"/>
                </a:solidFill>
                <a:effectLst/>
                <a:latin typeface="Helvetica Neue" panose="020B0604020202020204" charset="0"/>
              </a:rPr>
              <a:t>Entrepreneurship</a:t>
            </a:r>
            <a:r>
              <a:rPr lang="fr-FR" sz="3200" b="0" i="0" u="none" strike="noStrike" kern="1200" dirty="0">
                <a:solidFill>
                  <a:schemeClr val="bg1"/>
                </a:solidFill>
                <a:effectLst/>
                <a:latin typeface="Helvetica Neue" panose="020B0604020202020204" charset="0"/>
              </a:rPr>
              <a:t> and </a:t>
            </a:r>
            <a:r>
              <a:rPr lang="fr-FR" sz="3200" b="0" i="0" u="none" strike="noStrike" kern="1200" dirty="0" err="1">
                <a:solidFill>
                  <a:schemeClr val="bg1"/>
                </a:solidFill>
                <a:effectLst/>
                <a:latin typeface="Helvetica Neue" panose="020B0604020202020204" charset="0"/>
              </a:rPr>
              <a:t>Strategy</a:t>
            </a:r>
            <a:r>
              <a:rPr lang="fr-FR" sz="3200" b="0" i="0" u="none" strike="noStrike" kern="1200" dirty="0">
                <a:solidFill>
                  <a:schemeClr val="bg1"/>
                </a:solidFill>
                <a:effectLst/>
                <a:latin typeface="Helvetica Neue" panose="020B0604020202020204" charset="0"/>
              </a:rPr>
              <a:t> </a:t>
            </a:r>
            <a:r>
              <a:rPr lang="fr-FR" sz="3200" b="0" i="0" u="none" strike="noStrike" kern="1200" dirty="0" err="1">
                <a:solidFill>
                  <a:schemeClr val="bg1"/>
                </a:solidFill>
                <a:effectLst/>
                <a:latin typeface="Helvetica Neue" panose="020B0604020202020204" charset="0"/>
              </a:rPr>
              <a:t>Laboratory</a:t>
            </a:r>
            <a:r>
              <a:rPr lang="fr-FR" sz="3200" b="0" i="0" u="none" strike="noStrike" kern="1200" dirty="0">
                <a:solidFill>
                  <a:schemeClr val="bg1"/>
                </a:solidFill>
                <a:effectLst/>
                <a:latin typeface="Helvetica Neue" panose="020B0604020202020204" charset="0"/>
              </a:rPr>
              <a:t>”</a:t>
            </a:r>
            <a:endParaRPr lang="en-US" sz="3200" b="0" i="0" u="none" strike="noStrike" dirty="0">
              <a:solidFill>
                <a:schemeClr val="bg1"/>
              </a:solidFill>
              <a:effectLst/>
              <a:latin typeface="Helvetica Neue" panose="020B0604020202020204" charset="0"/>
            </a:endParaRPr>
          </a:p>
          <a:p>
            <a:pPr marL="0" rtl="0" eaLnBrk="1" fontAlgn="t" latinLnBrk="0" hangingPunct="1">
              <a:spcBef>
                <a:spcPts val="0"/>
              </a:spcBef>
              <a:spcAft>
                <a:spcPts val="0"/>
              </a:spcAft>
            </a:pPr>
            <a:r>
              <a:rPr lang="en-US" sz="3200" b="0" i="0" u="sng" strike="noStrike" kern="1200" dirty="0">
                <a:solidFill>
                  <a:schemeClr val="bg1"/>
                </a:solidFill>
                <a:effectLst/>
                <a:latin typeface="Helvetica Neue" panose="020B0604020202020204" charset="0"/>
              </a:rPr>
              <a:t>v.dossantospaulino@tbs-education.fr</a:t>
            </a:r>
            <a:endParaRPr lang="en-US" sz="3200" b="0" i="0" u="none" strike="noStrike" dirty="0">
              <a:solidFill>
                <a:schemeClr val="bg1"/>
              </a:solidFill>
              <a:effectLst/>
              <a:latin typeface="Helvetica Neue" panose="020B0604020202020204" charset="0"/>
            </a:endParaRPr>
          </a:p>
          <a:p>
            <a:pPr marL="0" lvl="0" indent="0" rtl="0">
              <a:spcBef>
                <a:spcPts val="0"/>
              </a:spcBef>
              <a:spcAft>
                <a:spcPts val="0"/>
              </a:spcAft>
              <a:buNone/>
            </a:pPr>
            <a:endParaRPr dirty="0"/>
          </a:p>
        </p:txBody>
      </p:sp>
      <p:sp>
        <p:nvSpPr>
          <p:cNvPr id="61" name="Google Shape;6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a:t>
            </a:fld>
            <a:endParaRPr/>
          </a:p>
        </p:txBody>
      </p:sp>
      <p:pic>
        <p:nvPicPr>
          <p:cNvPr id="3" name="Image 2" descr="Une image contenant texte, clipart&#10;&#10;Description générée automatiquement">
            <a:extLst>
              <a:ext uri="{FF2B5EF4-FFF2-40B4-BE49-F238E27FC236}">
                <a16:creationId xmlns:a16="http://schemas.microsoft.com/office/drawing/2014/main" id="{4CD1C7D3-6291-3276-AB74-C2CD897E90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94720" y="3805089"/>
            <a:ext cx="231123" cy="253211"/>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1532FFCB-8904-84D4-7486-1F87834D15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629944" y="4708445"/>
            <a:ext cx="231123" cy="253211"/>
          </a:xfrm>
          <a:prstGeom prst="rect">
            <a:avLst/>
          </a:prstGeom>
        </p:spPr>
      </p:pic>
      <p:pic>
        <p:nvPicPr>
          <p:cNvPr id="5" name="Image 4">
            <a:extLst>
              <a:ext uri="{FF2B5EF4-FFF2-40B4-BE49-F238E27FC236}">
                <a16:creationId xmlns:a16="http://schemas.microsoft.com/office/drawing/2014/main" id="{80D863A7-919C-2BEF-D646-4AD194A0DD9B}"/>
              </a:ext>
            </a:extLst>
          </p:cNvPr>
          <p:cNvPicPr>
            <a:picLocks noChangeAspect="1"/>
          </p:cNvPicPr>
          <p:nvPr/>
        </p:nvPicPr>
        <p:blipFill rotWithShape="1">
          <a:blip r:embed="rId5">
            <a:extLst>
              <a:ext uri="{28A0092B-C50C-407E-A947-70E740481C1C}">
                <a14:useLocalDpi xmlns:a14="http://schemas.microsoft.com/office/drawing/2010/main" val="0"/>
              </a:ext>
            </a:extLst>
          </a:blip>
          <a:srcRect r="60925"/>
          <a:stretch/>
        </p:blipFill>
        <p:spPr>
          <a:xfrm>
            <a:off x="90634" y="3805088"/>
            <a:ext cx="804086" cy="253211"/>
          </a:xfrm>
          <a:prstGeom prst="rect">
            <a:avLst/>
          </a:prstGeom>
        </p:spPr>
      </p:pic>
      <p:pic>
        <p:nvPicPr>
          <p:cNvPr id="7" name="Image 6">
            <a:extLst>
              <a:ext uri="{FF2B5EF4-FFF2-40B4-BE49-F238E27FC236}">
                <a16:creationId xmlns:a16="http://schemas.microsoft.com/office/drawing/2014/main" id="{8680EBBA-4BCC-603E-EC7A-4BAE2E999CD5}"/>
              </a:ext>
            </a:extLst>
          </p:cNvPr>
          <p:cNvPicPr>
            <a:picLocks noChangeAspect="1"/>
          </p:cNvPicPr>
          <p:nvPr/>
        </p:nvPicPr>
        <p:blipFill rotWithShape="1">
          <a:blip r:embed="rId5">
            <a:extLst>
              <a:ext uri="{28A0092B-C50C-407E-A947-70E740481C1C}">
                <a14:useLocalDpi xmlns:a14="http://schemas.microsoft.com/office/drawing/2010/main" val="0"/>
              </a:ext>
            </a:extLst>
          </a:blip>
          <a:srcRect l="25748" r="61156"/>
          <a:stretch/>
        </p:blipFill>
        <p:spPr>
          <a:xfrm>
            <a:off x="868258" y="4288946"/>
            <a:ext cx="268456" cy="253211"/>
          </a:xfrm>
          <a:prstGeom prst="rect">
            <a:avLst/>
          </a:prstGeom>
        </p:spPr>
      </p:pic>
      <p:pic>
        <p:nvPicPr>
          <p:cNvPr id="8" name="Image 7">
            <a:extLst>
              <a:ext uri="{FF2B5EF4-FFF2-40B4-BE49-F238E27FC236}">
                <a16:creationId xmlns:a16="http://schemas.microsoft.com/office/drawing/2014/main" id="{744DEADE-0BF0-F10E-427F-EB060F7ECFB9}"/>
              </a:ext>
            </a:extLst>
          </p:cNvPr>
          <p:cNvPicPr>
            <a:picLocks noChangeAspect="1"/>
          </p:cNvPicPr>
          <p:nvPr/>
        </p:nvPicPr>
        <p:blipFill rotWithShape="1">
          <a:blip r:embed="rId5">
            <a:extLst>
              <a:ext uri="{28A0092B-C50C-407E-A947-70E740481C1C}">
                <a14:useLocalDpi xmlns:a14="http://schemas.microsoft.com/office/drawing/2010/main" val="0"/>
              </a:ext>
            </a:extLst>
          </a:blip>
          <a:srcRect l="25748" r="61156"/>
          <a:stretch/>
        </p:blipFill>
        <p:spPr>
          <a:xfrm>
            <a:off x="861067" y="4708445"/>
            <a:ext cx="268456" cy="2532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10</a:t>
            </a:fld>
            <a:endParaRP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2495823219"/>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 1">
            <a:extLst>
              <a:ext uri="{FF2B5EF4-FFF2-40B4-BE49-F238E27FC236}">
                <a16:creationId xmlns:a16="http://schemas.microsoft.com/office/drawing/2014/main" id="{735715F8-5581-BE16-46F3-0B2B031FB4E1}"/>
              </a:ext>
            </a:extLst>
          </p:cNvPr>
          <p:cNvPicPr>
            <a:picLocks noChangeAspect="1"/>
          </p:cNvPicPr>
          <p:nvPr/>
        </p:nvPicPr>
        <p:blipFill>
          <a:blip r:embed="rId10"/>
          <a:stretch>
            <a:fillRect/>
          </a:stretch>
        </p:blipFill>
        <p:spPr>
          <a:xfrm>
            <a:off x="1655723" y="624052"/>
            <a:ext cx="5832554" cy="4190336"/>
          </a:xfrm>
          <a:prstGeom prst="rect">
            <a:avLst/>
          </a:prstGeom>
        </p:spPr>
      </p:pic>
      <p:sp>
        <p:nvSpPr>
          <p:cNvPr id="3" name="Espace réservé du texte 2">
            <a:extLst>
              <a:ext uri="{FF2B5EF4-FFF2-40B4-BE49-F238E27FC236}">
                <a16:creationId xmlns:a16="http://schemas.microsoft.com/office/drawing/2014/main" id="{D7009C37-8F91-2965-2DAB-9333EEA142AC}"/>
              </a:ext>
            </a:extLst>
          </p:cNvPr>
          <p:cNvSpPr txBox="1">
            <a:spLocks/>
          </p:cNvSpPr>
          <p:nvPr/>
        </p:nvSpPr>
        <p:spPr>
          <a:xfrm>
            <a:off x="6327530" y="4528680"/>
            <a:ext cx="1461217" cy="210774"/>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100" b="0" i="1" dirty="0">
                <a:solidFill>
                  <a:schemeClr val="tx1"/>
                </a:solidFill>
                <a:latin typeface="Helvetica Neue" panose="020B0604020202020204" charset="0"/>
              </a:rPr>
              <a:t>Data structure</a:t>
            </a:r>
          </a:p>
        </p:txBody>
      </p:sp>
    </p:spTree>
    <p:extLst>
      <p:ext uri="{BB962C8B-B14F-4D97-AF65-F5344CB8AC3E}">
        <p14:creationId xmlns:p14="http://schemas.microsoft.com/office/powerpoint/2010/main" val="3595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2150850"/>
            <a:ext cx="43107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fr-FR" dirty="0"/>
              <a:t>4. </a:t>
            </a:r>
            <a:r>
              <a:rPr lang="fr-FR" dirty="0" err="1"/>
              <a:t>Findings</a:t>
            </a:r>
            <a:r>
              <a:rPr lang="fr-FR" dirty="0"/>
              <a:t> &amp; discussion</a:t>
            </a:r>
            <a:endParaRPr dirty="0"/>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11</a:t>
            </a:fld>
            <a:endParaRPr/>
          </a:p>
        </p:txBody>
      </p:sp>
      <p:pic>
        <p:nvPicPr>
          <p:cNvPr id="3" name="Image 2" descr="Une image contenant texte, clipart&#10;&#10;Description générée automatiquement">
            <a:extLst>
              <a:ext uri="{FF2B5EF4-FFF2-40B4-BE49-F238E27FC236}">
                <a16:creationId xmlns:a16="http://schemas.microsoft.com/office/drawing/2014/main" id="{F98F0DAF-5C61-2F35-0DD6-B70A7DCD62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613" b="4777"/>
          <a:stretch/>
        </p:blipFill>
        <p:spPr>
          <a:xfrm>
            <a:off x="8631246" y="141048"/>
            <a:ext cx="267094" cy="292620"/>
          </a:xfrm>
          <a:prstGeom prst="rect">
            <a:avLst/>
          </a:prstGeom>
        </p:spPr>
      </p:pic>
      <p:pic>
        <p:nvPicPr>
          <p:cNvPr id="4" name="Image 3">
            <a:extLst>
              <a:ext uri="{FF2B5EF4-FFF2-40B4-BE49-F238E27FC236}">
                <a16:creationId xmlns:a16="http://schemas.microsoft.com/office/drawing/2014/main" id="{C16BA547-86DD-C068-F936-B17F4AA63AD1}"/>
              </a:ext>
            </a:extLst>
          </p:cNvPr>
          <p:cNvPicPr>
            <a:picLocks noChangeAspect="1"/>
          </p:cNvPicPr>
          <p:nvPr/>
        </p:nvPicPr>
        <p:blipFill rotWithShape="1">
          <a:blip r:embed="rId4">
            <a:extLst>
              <a:ext uri="{28A0092B-C50C-407E-A947-70E740481C1C}">
                <a14:useLocalDpi xmlns:a14="http://schemas.microsoft.com/office/drawing/2010/main" val="0"/>
              </a:ext>
            </a:extLst>
          </a:blip>
          <a:srcRect r="60925"/>
          <a:stretch/>
        </p:blipFill>
        <p:spPr>
          <a:xfrm>
            <a:off x="7827160" y="160753"/>
            <a:ext cx="804086" cy="253211"/>
          </a:xfrm>
          <a:prstGeom prst="rect">
            <a:avLst/>
          </a:prstGeom>
        </p:spPr>
      </p:pic>
    </p:spTree>
    <p:extLst>
      <p:ext uri="{BB962C8B-B14F-4D97-AF65-F5344CB8AC3E}">
        <p14:creationId xmlns:p14="http://schemas.microsoft.com/office/powerpoint/2010/main" val="407816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12</a:t>
            </a:fld>
            <a:endParaRPr/>
          </a:p>
        </p:txBody>
      </p:sp>
      <p:sp>
        <p:nvSpPr>
          <p:cNvPr id="74" name="Google Shape;74;p15"/>
          <p:cNvSpPr txBox="1">
            <a:spLocks noGrp="1"/>
          </p:cNvSpPr>
          <p:nvPr>
            <p:ph type="body" idx="1"/>
          </p:nvPr>
        </p:nvSpPr>
        <p:spPr>
          <a:xfrm>
            <a:off x="311700" y="646279"/>
            <a:ext cx="2953556" cy="2272181"/>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fr-FR" b="1" dirty="0" err="1"/>
              <a:t>Findings</a:t>
            </a:r>
            <a:endParaRPr lang="fr-FR" b="1" dirty="0"/>
          </a:p>
          <a:p>
            <a:pPr marL="0" indent="0">
              <a:spcAft>
                <a:spcPts val="1200"/>
              </a:spcAft>
              <a:buNone/>
            </a:pPr>
            <a:r>
              <a:rPr lang="en-US" sz="1800" b="1" dirty="0">
                <a:solidFill>
                  <a:srgbClr val="000000"/>
                </a:solidFill>
                <a:latin typeface="Corbel" panose="020B0503020204020204" pitchFamily="34" charset="0"/>
              </a:rPr>
              <a:t>FSEEPS </a:t>
            </a:r>
            <a:r>
              <a:rPr lang="en-US" sz="1800" dirty="0">
                <a:solidFill>
                  <a:srgbClr val="000000"/>
                </a:solidFill>
                <a:latin typeface="Corbel" panose="020B0503020204020204" pitchFamily="34" charset="0"/>
              </a:rPr>
              <a:t>(</a:t>
            </a:r>
            <a:r>
              <a:rPr lang="en-US" sz="1800" b="1" dirty="0">
                <a:solidFill>
                  <a:srgbClr val="000000"/>
                </a:solidFill>
                <a:latin typeface="Corbel" panose="020B0503020204020204" pitchFamily="34" charset="0"/>
              </a:rPr>
              <a:t>F</a:t>
            </a:r>
            <a:r>
              <a:rPr lang="en-US" sz="1800" dirty="0">
                <a:solidFill>
                  <a:srgbClr val="000000"/>
                </a:solidFill>
                <a:latin typeface="Corbel" panose="020B0503020204020204" pitchFamily="34" charset="0"/>
              </a:rPr>
              <a:t>riendly </a:t>
            </a:r>
            <a:r>
              <a:rPr lang="en-US" sz="1800" b="1" dirty="0">
                <a:solidFill>
                  <a:srgbClr val="000000"/>
                </a:solidFill>
                <a:latin typeface="Corbel" panose="020B0503020204020204" pitchFamily="34" charset="0"/>
              </a:rPr>
              <a:t>S</a:t>
            </a:r>
            <a:r>
              <a:rPr lang="en-US" sz="1800" dirty="0">
                <a:solidFill>
                  <a:srgbClr val="000000"/>
                </a:solidFill>
                <a:latin typeface="Corbel" panose="020B0503020204020204" pitchFamily="34" charset="0"/>
              </a:rPr>
              <a:t>ocio-</a:t>
            </a:r>
            <a:r>
              <a:rPr lang="en-US" sz="1800" b="1" dirty="0">
                <a:solidFill>
                  <a:srgbClr val="000000"/>
                </a:solidFill>
                <a:latin typeface="Corbel" panose="020B0503020204020204" pitchFamily="34" charset="0"/>
              </a:rPr>
              <a:t>E</a:t>
            </a:r>
            <a:r>
              <a:rPr lang="en-US" sz="1800" dirty="0">
                <a:solidFill>
                  <a:srgbClr val="000000"/>
                </a:solidFill>
                <a:latin typeface="Corbel" panose="020B0503020204020204" pitchFamily="34" charset="0"/>
              </a:rPr>
              <a:t>nvironmental </a:t>
            </a:r>
            <a:r>
              <a:rPr lang="en-US" sz="1800" b="1" dirty="0">
                <a:solidFill>
                  <a:srgbClr val="000000"/>
                </a:solidFill>
                <a:latin typeface="Corbel" panose="020B0503020204020204" pitchFamily="34" charset="0"/>
              </a:rPr>
              <a:t>E</a:t>
            </a:r>
            <a:r>
              <a:rPr lang="en-US" sz="1800" dirty="0">
                <a:solidFill>
                  <a:srgbClr val="000000"/>
                </a:solidFill>
                <a:latin typeface="Corbel" panose="020B0503020204020204" pitchFamily="34" charset="0"/>
              </a:rPr>
              <a:t>ntrepreneurial </a:t>
            </a:r>
            <a:r>
              <a:rPr lang="en-US" sz="1800" b="1" dirty="0">
                <a:solidFill>
                  <a:srgbClr val="000000"/>
                </a:solidFill>
                <a:latin typeface="Corbel" panose="020B0503020204020204" pitchFamily="34" charset="0"/>
              </a:rPr>
              <a:t>P</a:t>
            </a:r>
            <a:r>
              <a:rPr lang="en-US" sz="1800" dirty="0">
                <a:solidFill>
                  <a:srgbClr val="000000"/>
                </a:solidFill>
                <a:latin typeface="Corbel" panose="020B0503020204020204" pitchFamily="34" charset="0"/>
              </a:rPr>
              <a:t>rojects) =</a:t>
            </a:r>
            <a:r>
              <a:rPr lang="en-US" sz="1800" dirty="0">
                <a:solidFill>
                  <a:srgbClr val="000000"/>
                </a:solidFill>
                <a:latin typeface="Corbel" panose="020B0503020204020204" pitchFamily="34" charset="0"/>
                <a:sym typeface="Wingdings" panose="05000000000000000000" pitchFamily="2" charset="2"/>
              </a:rPr>
              <a:t> </a:t>
            </a:r>
            <a:r>
              <a:rPr lang="en-US" sz="1800" b="1" dirty="0">
                <a:solidFill>
                  <a:srgbClr val="000000"/>
                </a:solidFill>
                <a:latin typeface="Corbel" panose="020B0503020204020204" pitchFamily="34" charset="0"/>
                <a:sym typeface="Wingdings" panose="05000000000000000000" pitchFamily="2" charset="2"/>
              </a:rPr>
              <a:t>ESOs’ ultimate goal</a:t>
            </a:r>
            <a:r>
              <a:rPr lang="en-US" sz="1800" dirty="0">
                <a:solidFill>
                  <a:srgbClr val="000000"/>
                </a:solidFill>
                <a:latin typeface="Corbel" panose="020B0503020204020204" pitchFamily="34" charset="0"/>
                <a:sym typeface="Wingdings" panose="05000000000000000000" pitchFamily="2" charset="2"/>
              </a:rPr>
              <a:t> regarding socio-environmental issues</a:t>
            </a:r>
            <a:endParaRPr lang="en-US" sz="1800" dirty="0">
              <a:solidFill>
                <a:srgbClr val="000000"/>
              </a:solidFill>
              <a:latin typeface="Corbel" panose="020B0503020204020204" pitchFamily="34" charset="0"/>
            </a:endParaRP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261464934"/>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me 1">
            <a:extLst>
              <a:ext uri="{FF2B5EF4-FFF2-40B4-BE49-F238E27FC236}">
                <a16:creationId xmlns:a16="http://schemas.microsoft.com/office/drawing/2014/main" id="{B90F0074-3F3E-D95A-89A0-E26313C36A57}"/>
              </a:ext>
            </a:extLst>
          </p:cNvPr>
          <p:cNvGraphicFramePr/>
          <p:nvPr>
            <p:extLst>
              <p:ext uri="{D42A27DB-BD31-4B8C-83A1-F6EECF244321}">
                <p14:modId xmlns:p14="http://schemas.microsoft.com/office/powerpoint/2010/main" val="1446910807"/>
              </p:ext>
            </p:extLst>
          </p:nvPr>
        </p:nvGraphicFramePr>
        <p:xfrm>
          <a:off x="3265256" y="629736"/>
          <a:ext cx="5482306" cy="40642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ZoneTexte 2">
            <a:extLst>
              <a:ext uri="{FF2B5EF4-FFF2-40B4-BE49-F238E27FC236}">
                <a16:creationId xmlns:a16="http://schemas.microsoft.com/office/drawing/2014/main" id="{640FADF3-8206-1D11-DD21-E11B5B727507}"/>
              </a:ext>
            </a:extLst>
          </p:cNvPr>
          <p:cNvSpPr txBox="1"/>
          <p:nvPr/>
        </p:nvSpPr>
        <p:spPr>
          <a:xfrm>
            <a:off x="5105011" y="4275612"/>
            <a:ext cx="1939955" cy="307777"/>
          </a:xfrm>
          <a:prstGeom prst="rect">
            <a:avLst/>
          </a:prstGeom>
          <a:noFill/>
        </p:spPr>
        <p:txBody>
          <a:bodyPr wrap="none" rtlCol="0">
            <a:spAutoFit/>
          </a:bodyPr>
          <a:lstStyle/>
          <a:p>
            <a:r>
              <a:rPr lang="en-US" b="1" dirty="0">
                <a:solidFill>
                  <a:schemeClr val="bg1"/>
                </a:solidFill>
                <a:latin typeface="Helvetica Neue" panose="020B0604020202020204" charset="0"/>
              </a:rPr>
              <a:t>FSEEPs development </a:t>
            </a:r>
          </a:p>
        </p:txBody>
      </p:sp>
      <p:sp>
        <p:nvSpPr>
          <p:cNvPr id="7" name="Flèche : double flèche verticale 6">
            <a:extLst>
              <a:ext uri="{FF2B5EF4-FFF2-40B4-BE49-F238E27FC236}">
                <a16:creationId xmlns:a16="http://schemas.microsoft.com/office/drawing/2014/main" id="{C1CB0D69-2027-A63A-647D-8CEA83A1F8C3}"/>
              </a:ext>
            </a:extLst>
          </p:cNvPr>
          <p:cNvSpPr/>
          <p:nvPr/>
        </p:nvSpPr>
        <p:spPr>
          <a:xfrm>
            <a:off x="2594695" y="2571750"/>
            <a:ext cx="612767" cy="1689348"/>
          </a:xfrm>
          <a:prstGeom prst="upDownArrow">
            <a:avLst/>
          </a:prstGeom>
          <a:solidFill>
            <a:srgbClr val="C44625"/>
          </a:solidFill>
          <a:ln>
            <a:solidFill>
              <a:srgbClr val="B32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ZoneTexte 7">
            <a:extLst>
              <a:ext uri="{FF2B5EF4-FFF2-40B4-BE49-F238E27FC236}">
                <a16:creationId xmlns:a16="http://schemas.microsoft.com/office/drawing/2014/main" id="{1A884738-3C7D-A0BA-9258-2BC084E9DB59}"/>
              </a:ext>
            </a:extLst>
          </p:cNvPr>
          <p:cNvSpPr txBox="1"/>
          <p:nvPr/>
        </p:nvSpPr>
        <p:spPr>
          <a:xfrm>
            <a:off x="1236404" y="2894486"/>
            <a:ext cx="1477326" cy="1043876"/>
          </a:xfrm>
          <a:prstGeom prst="rect">
            <a:avLst/>
          </a:prstGeom>
          <a:noFill/>
        </p:spPr>
        <p:txBody>
          <a:bodyPr wrap="square">
            <a:spAutoFit/>
          </a:bodyPr>
          <a:lstStyle/>
          <a:p>
            <a:pPr marL="0" marR="0" lvl="2" algn="r" defTabSz="914400" rtl="0" eaLnBrk="1" fontAlgn="auto" latinLnBrk="0" hangingPunct="1">
              <a:spcBef>
                <a:spcPts val="0"/>
              </a:spcBef>
              <a:spcAft>
                <a:spcPts val="1400"/>
              </a:spcAft>
              <a:buClrTx/>
              <a:buSzTx/>
              <a:tabLst/>
              <a:defRPr/>
            </a:pPr>
            <a:r>
              <a:rPr lang="en-US" i="1" dirty="0">
                <a:solidFill>
                  <a:srgbClr val="000000"/>
                </a:solidFill>
                <a:latin typeface="Helvetica Neue" panose="020B0604020202020204" charset="0"/>
              </a:rPr>
              <a:t>Macro-level</a:t>
            </a:r>
          </a:p>
          <a:p>
            <a:pPr marL="0" marR="0" lvl="2" algn="r" defTabSz="914400" rtl="0" eaLnBrk="1" fontAlgn="auto" latinLnBrk="0" hangingPunct="1">
              <a:spcBef>
                <a:spcPts val="0"/>
              </a:spcBef>
              <a:spcAft>
                <a:spcPts val="1400"/>
              </a:spcAft>
              <a:buClrTx/>
              <a:buSzTx/>
              <a:tabLst/>
              <a:defRPr/>
            </a:pPr>
            <a:endParaRPr lang="en-US" sz="1050" i="1" dirty="0">
              <a:solidFill>
                <a:srgbClr val="000000"/>
              </a:solidFill>
              <a:latin typeface="Helvetica Neue" panose="020B0604020202020204" charset="0"/>
            </a:endParaRPr>
          </a:p>
          <a:p>
            <a:pPr marL="0" marR="0" lvl="2" algn="r" defTabSz="914400" rtl="0" eaLnBrk="1" fontAlgn="auto" latinLnBrk="0" hangingPunct="1">
              <a:spcBef>
                <a:spcPts val="0"/>
              </a:spcBef>
              <a:spcAft>
                <a:spcPts val="1400"/>
              </a:spcAft>
              <a:buClrTx/>
              <a:buSzTx/>
              <a:tabLst/>
              <a:defRPr/>
            </a:pPr>
            <a:r>
              <a:rPr kumimoji="0" lang="en-US" b="0" i="1" u="none" strike="noStrike" kern="1200" cap="none" spc="0" normalizeH="0" baseline="0" noProof="0" dirty="0">
                <a:ln>
                  <a:noFill/>
                </a:ln>
                <a:solidFill>
                  <a:srgbClr val="000000"/>
                </a:solidFill>
                <a:effectLst/>
                <a:uLnTx/>
                <a:uFillTx/>
                <a:latin typeface="Helvetica Neue" panose="020B0604020202020204" charset="0"/>
                <a:ea typeface="+mn-ea"/>
                <a:cs typeface="+mn-cs"/>
              </a:rPr>
              <a:t>Meso-level</a:t>
            </a:r>
            <a:endParaRPr kumimoji="0" lang="en-US" sz="2000" b="0" i="1" u="none" strike="noStrike" kern="1200" cap="none" spc="0" normalizeH="0" baseline="0" noProof="0" dirty="0">
              <a:ln>
                <a:noFill/>
              </a:ln>
              <a:solidFill>
                <a:srgbClr val="000000"/>
              </a:solidFill>
              <a:effectLst/>
              <a:uLnTx/>
              <a:uFillTx/>
              <a:latin typeface="Helvetica Neue" panose="020B0604020202020204" charset="0"/>
              <a:ea typeface="+mn-ea"/>
              <a:cs typeface="+mn-cs"/>
            </a:endParaRPr>
          </a:p>
        </p:txBody>
      </p:sp>
    </p:spTree>
    <p:extLst>
      <p:ext uri="{BB962C8B-B14F-4D97-AF65-F5344CB8AC3E}">
        <p14:creationId xmlns:p14="http://schemas.microsoft.com/office/powerpoint/2010/main" val="217212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13</a:t>
            </a:fld>
            <a:endParaRPr/>
          </a:p>
        </p:txBody>
      </p:sp>
      <p:sp>
        <p:nvSpPr>
          <p:cNvPr id="74" name="Google Shape;74;p15"/>
          <p:cNvSpPr txBox="1">
            <a:spLocks noGrp="1"/>
          </p:cNvSpPr>
          <p:nvPr>
            <p:ph type="body" idx="1"/>
          </p:nvPr>
        </p:nvSpPr>
        <p:spPr>
          <a:xfrm>
            <a:off x="311700" y="1021080"/>
            <a:ext cx="8520600" cy="3547795"/>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fr-FR" b="1" dirty="0"/>
              <a:t>Discussion</a:t>
            </a:r>
          </a:p>
          <a:p>
            <a:pPr marL="0" lvl="0" indent="0" algn="l" rtl="0">
              <a:spcBef>
                <a:spcPts val="0"/>
              </a:spcBef>
              <a:spcAft>
                <a:spcPts val="1200"/>
              </a:spcAft>
              <a:buNone/>
            </a:pPr>
            <a:r>
              <a:rPr lang="en-US" b="1" dirty="0">
                <a:solidFill>
                  <a:srgbClr val="B3221F"/>
                </a:solidFill>
              </a:rPr>
              <a:t>Conceptual implications:</a:t>
            </a:r>
          </a:p>
          <a:p>
            <a:pPr marL="285750" indent="-285750">
              <a:spcAft>
                <a:spcPts val="1200"/>
              </a:spcAft>
            </a:pPr>
            <a:r>
              <a:rPr lang="en-US" dirty="0"/>
              <a:t>ESOs </a:t>
            </a:r>
            <a:r>
              <a:rPr lang="en-US" dirty="0">
                <a:sym typeface="Wingdings" panose="05000000000000000000" pitchFamily="2" charset="2"/>
              </a:rPr>
              <a:t></a:t>
            </a:r>
            <a:r>
              <a:rPr lang="en-US" dirty="0"/>
              <a:t> FSEEPs</a:t>
            </a:r>
          </a:p>
          <a:p>
            <a:pPr marL="285750" indent="-285750">
              <a:spcAft>
                <a:spcPts val="1200"/>
              </a:spcAft>
            </a:pPr>
            <a:r>
              <a:rPr lang="en-US" dirty="0"/>
              <a:t>ESOs highlight </a:t>
            </a:r>
            <a:r>
              <a:rPr lang="en-US" b="1" dirty="0"/>
              <a:t>EE dysfunctions </a:t>
            </a:r>
            <a:r>
              <a:rPr lang="en-US" dirty="0"/>
              <a:t>regarding socio-environmental issues </a:t>
            </a:r>
          </a:p>
          <a:p>
            <a:pPr marL="0" lvl="0" indent="0" algn="l" rtl="0">
              <a:spcBef>
                <a:spcPts val="0"/>
              </a:spcBef>
              <a:spcAft>
                <a:spcPts val="1200"/>
              </a:spcAft>
              <a:buNone/>
            </a:pPr>
            <a:r>
              <a:rPr lang="en-US" b="1" dirty="0">
                <a:solidFill>
                  <a:srgbClr val="B3221F"/>
                </a:solidFill>
              </a:rPr>
              <a:t>Empirical implications:</a:t>
            </a:r>
          </a:p>
          <a:p>
            <a:pPr marL="285750" indent="-285750">
              <a:spcAft>
                <a:spcPts val="1200"/>
              </a:spcAft>
            </a:pPr>
            <a:r>
              <a:rPr lang="en-US" dirty="0"/>
              <a:t>Crucial role played by ESOs when </a:t>
            </a:r>
            <a:r>
              <a:rPr lang="en-US" b="1" dirty="0"/>
              <a:t>promoting</a:t>
            </a:r>
            <a:r>
              <a:rPr lang="en-US" dirty="0"/>
              <a:t> entrepreneurial projects as outcomes for EEs  few means to evaluate these outcomes for EEs</a:t>
            </a:r>
          </a:p>
          <a:p>
            <a:pPr marL="0" lvl="0" indent="0" algn="l" rtl="0">
              <a:spcBef>
                <a:spcPts val="0"/>
              </a:spcBef>
              <a:spcAft>
                <a:spcPts val="1200"/>
              </a:spcAft>
              <a:buNone/>
            </a:pPr>
            <a:r>
              <a:rPr lang="en-US" b="1" dirty="0">
                <a:solidFill>
                  <a:srgbClr val="B3221F"/>
                </a:solidFill>
              </a:rPr>
              <a:t>Limits and further research: O</a:t>
            </a:r>
            <a:r>
              <a:rPr lang="en-US" dirty="0"/>
              <a:t>ne case study, </a:t>
            </a:r>
            <a:r>
              <a:rPr lang="en-US" u="sng" dirty="0"/>
              <a:t>need for tools to measure ESOs outcomes </a:t>
            </a:r>
            <a:r>
              <a:rPr lang="en-US" dirty="0">
                <a:sym typeface="Wingdings" panose="05000000000000000000" pitchFamily="2" charset="2"/>
              </a:rPr>
              <a:t></a:t>
            </a:r>
            <a:r>
              <a:rPr lang="en-US" dirty="0"/>
              <a:t> Need to deepen this research on ESOs’ outcomes for EEs through the Q/Q Helix model</a:t>
            </a: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3583324890"/>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2882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98335" y="2150850"/>
            <a:ext cx="444445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fr-FR" dirty="0" err="1"/>
              <a:t>Thank</a:t>
            </a:r>
            <a:r>
              <a:rPr lang="fr-FR" dirty="0"/>
              <a:t> </a:t>
            </a:r>
            <a:r>
              <a:rPr lang="fr-FR" dirty="0" err="1"/>
              <a:t>you</a:t>
            </a:r>
            <a:r>
              <a:rPr lang="fr-FR" dirty="0"/>
              <a:t>!</a:t>
            </a:r>
            <a:br>
              <a:rPr lang="fr-FR" dirty="0"/>
            </a:br>
            <a:br>
              <a:rPr lang="fr-FR" dirty="0"/>
            </a:br>
            <a:br>
              <a:rPr lang="fr-FR" dirty="0"/>
            </a:br>
            <a:r>
              <a:rPr lang="fr-FR" dirty="0"/>
              <a:t>Questions, </a:t>
            </a:r>
            <a:r>
              <a:rPr lang="fr-FR" dirty="0" err="1"/>
              <a:t>comments</a:t>
            </a:r>
            <a:r>
              <a:rPr lang="fr-FR" dirty="0"/>
              <a:t>?</a:t>
            </a:r>
            <a:endParaRPr dirty="0"/>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14</a:t>
            </a:fld>
            <a:endParaRPr/>
          </a:p>
        </p:txBody>
      </p:sp>
      <p:pic>
        <p:nvPicPr>
          <p:cNvPr id="3" name="Image 2" descr="Une image contenant texte, clipart&#10;&#10;Description générée automatiquement">
            <a:extLst>
              <a:ext uri="{FF2B5EF4-FFF2-40B4-BE49-F238E27FC236}">
                <a16:creationId xmlns:a16="http://schemas.microsoft.com/office/drawing/2014/main" id="{F98F0DAF-5C61-2F35-0DD6-B70A7DCD62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613" b="4777"/>
          <a:stretch/>
        </p:blipFill>
        <p:spPr>
          <a:xfrm>
            <a:off x="8631246" y="141048"/>
            <a:ext cx="267094" cy="292620"/>
          </a:xfrm>
          <a:prstGeom prst="rect">
            <a:avLst/>
          </a:prstGeom>
        </p:spPr>
      </p:pic>
      <p:pic>
        <p:nvPicPr>
          <p:cNvPr id="4" name="Image 3">
            <a:extLst>
              <a:ext uri="{FF2B5EF4-FFF2-40B4-BE49-F238E27FC236}">
                <a16:creationId xmlns:a16="http://schemas.microsoft.com/office/drawing/2014/main" id="{C16BA547-86DD-C068-F936-B17F4AA63AD1}"/>
              </a:ext>
            </a:extLst>
          </p:cNvPr>
          <p:cNvPicPr>
            <a:picLocks noChangeAspect="1"/>
          </p:cNvPicPr>
          <p:nvPr/>
        </p:nvPicPr>
        <p:blipFill rotWithShape="1">
          <a:blip r:embed="rId4">
            <a:extLst>
              <a:ext uri="{28A0092B-C50C-407E-A947-70E740481C1C}">
                <a14:useLocalDpi xmlns:a14="http://schemas.microsoft.com/office/drawing/2010/main" val="0"/>
              </a:ext>
            </a:extLst>
          </a:blip>
          <a:srcRect r="60925"/>
          <a:stretch/>
        </p:blipFill>
        <p:spPr>
          <a:xfrm>
            <a:off x="7827160" y="160753"/>
            <a:ext cx="804086" cy="253211"/>
          </a:xfrm>
          <a:prstGeom prst="rect">
            <a:avLst/>
          </a:prstGeom>
        </p:spPr>
      </p:pic>
      <p:pic>
        <p:nvPicPr>
          <p:cNvPr id="5" name="Graphique 4" descr="Questions avec un remplissage uni">
            <a:extLst>
              <a:ext uri="{FF2B5EF4-FFF2-40B4-BE49-F238E27FC236}">
                <a16:creationId xmlns:a16="http://schemas.microsoft.com/office/drawing/2014/main" id="{487AECFE-3433-78F2-7AF0-F349C9E68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3360" y="2150850"/>
            <a:ext cx="914400" cy="914400"/>
          </a:xfrm>
          <a:prstGeom prst="rect">
            <a:avLst/>
          </a:prstGeom>
        </p:spPr>
      </p:pic>
    </p:spTree>
    <p:extLst>
      <p:ext uri="{BB962C8B-B14F-4D97-AF65-F5344CB8AC3E}">
        <p14:creationId xmlns:p14="http://schemas.microsoft.com/office/powerpoint/2010/main" val="179118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2150850"/>
            <a:ext cx="43107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FR" dirty="0"/>
              <a:t>1. Introduction</a:t>
            </a:r>
            <a:endParaRPr dirty="0"/>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a:t>
            </a:fld>
            <a:endParaRPr/>
          </a:p>
        </p:txBody>
      </p:sp>
      <p:pic>
        <p:nvPicPr>
          <p:cNvPr id="3" name="Image 2" descr="Une image contenant texte, clipart&#10;&#10;Description générée automatiquement">
            <a:extLst>
              <a:ext uri="{FF2B5EF4-FFF2-40B4-BE49-F238E27FC236}">
                <a16:creationId xmlns:a16="http://schemas.microsoft.com/office/drawing/2014/main" id="{F98F0DAF-5C61-2F35-0DD6-B70A7DCD62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613" b="4777"/>
          <a:stretch/>
        </p:blipFill>
        <p:spPr>
          <a:xfrm>
            <a:off x="8631246" y="141048"/>
            <a:ext cx="267094" cy="292620"/>
          </a:xfrm>
          <a:prstGeom prst="rect">
            <a:avLst/>
          </a:prstGeom>
        </p:spPr>
      </p:pic>
      <p:pic>
        <p:nvPicPr>
          <p:cNvPr id="4" name="Image 3">
            <a:extLst>
              <a:ext uri="{FF2B5EF4-FFF2-40B4-BE49-F238E27FC236}">
                <a16:creationId xmlns:a16="http://schemas.microsoft.com/office/drawing/2014/main" id="{C16BA547-86DD-C068-F936-B17F4AA63AD1}"/>
              </a:ext>
            </a:extLst>
          </p:cNvPr>
          <p:cNvPicPr>
            <a:picLocks noChangeAspect="1"/>
          </p:cNvPicPr>
          <p:nvPr/>
        </p:nvPicPr>
        <p:blipFill rotWithShape="1">
          <a:blip r:embed="rId4">
            <a:extLst>
              <a:ext uri="{28A0092B-C50C-407E-A947-70E740481C1C}">
                <a14:useLocalDpi xmlns:a14="http://schemas.microsoft.com/office/drawing/2010/main" val="0"/>
              </a:ext>
            </a:extLst>
          </a:blip>
          <a:srcRect r="60925"/>
          <a:stretch/>
        </p:blipFill>
        <p:spPr>
          <a:xfrm>
            <a:off x="7827160" y="160753"/>
            <a:ext cx="804086" cy="253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a:t>
            </a:fld>
            <a:endParaRPr/>
          </a:p>
        </p:txBody>
      </p:sp>
      <p:sp>
        <p:nvSpPr>
          <p:cNvPr id="74" name="Google Shape;74;p15"/>
          <p:cNvSpPr txBox="1">
            <a:spLocks noGrp="1"/>
          </p:cNvSpPr>
          <p:nvPr>
            <p:ph type="body" idx="1"/>
          </p:nvPr>
        </p:nvSpPr>
        <p:spPr>
          <a:xfrm>
            <a:off x="419100" y="695275"/>
            <a:ext cx="841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r-FR" b="1" dirty="0" err="1"/>
              <a:t>Context</a:t>
            </a:r>
            <a:endParaRPr b="1" dirty="0"/>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1707550989"/>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me 10">
            <a:extLst>
              <a:ext uri="{FF2B5EF4-FFF2-40B4-BE49-F238E27FC236}">
                <a16:creationId xmlns:a16="http://schemas.microsoft.com/office/drawing/2014/main" id="{0AC4F306-7C14-436C-904A-55A21DFCF338}"/>
              </a:ext>
            </a:extLst>
          </p:cNvPr>
          <p:cNvGraphicFramePr/>
          <p:nvPr>
            <p:extLst>
              <p:ext uri="{D42A27DB-BD31-4B8C-83A1-F6EECF244321}">
                <p14:modId xmlns:p14="http://schemas.microsoft.com/office/powerpoint/2010/main" val="3704359937"/>
              </p:ext>
            </p:extLst>
          </p:nvPr>
        </p:nvGraphicFramePr>
        <p:xfrm>
          <a:off x="419100" y="1148194"/>
          <a:ext cx="8253607" cy="3416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Espace réservé du texte 2">
            <a:extLst>
              <a:ext uri="{FF2B5EF4-FFF2-40B4-BE49-F238E27FC236}">
                <a16:creationId xmlns:a16="http://schemas.microsoft.com/office/drawing/2014/main" id="{78E13347-142C-A15A-52FD-0F126DA1C97F}"/>
              </a:ext>
            </a:extLst>
          </p:cNvPr>
          <p:cNvSpPr txBox="1">
            <a:spLocks/>
          </p:cNvSpPr>
          <p:nvPr/>
        </p:nvSpPr>
        <p:spPr>
          <a:xfrm>
            <a:off x="3138094" y="4500340"/>
            <a:ext cx="3742940" cy="277620"/>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100" b="0" i="1" dirty="0" err="1">
                <a:solidFill>
                  <a:schemeClr val="tx1"/>
                </a:solidFill>
                <a:latin typeface="Helvetica Neue" panose="020B0604020202020204" charset="0"/>
              </a:rPr>
              <a:t>Context</a:t>
            </a:r>
            <a:r>
              <a:rPr lang="fr-FR" sz="1100" b="0" i="1" dirty="0">
                <a:solidFill>
                  <a:schemeClr val="tx1"/>
                </a:solidFill>
                <a:latin typeface="Helvetica Neue" panose="020B0604020202020204" charset="0"/>
              </a:rPr>
              <a:t> </a:t>
            </a:r>
            <a:r>
              <a:rPr lang="fr-FR" sz="1100" b="0" i="1" dirty="0" err="1">
                <a:solidFill>
                  <a:schemeClr val="tx1"/>
                </a:solidFill>
                <a:latin typeface="Helvetica Neue" panose="020B0604020202020204" charset="0"/>
              </a:rPr>
              <a:t>overview</a:t>
            </a:r>
            <a:endParaRPr lang="fr-FR" sz="1100" b="0" i="1" dirty="0">
              <a:solidFill>
                <a:schemeClr val="tx1"/>
              </a:solidFill>
              <a:latin typeface="Helvetica Neue"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a:t>
            </a:fld>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b="1" dirty="0"/>
              <a:t>Research question</a:t>
            </a:r>
          </a:p>
          <a:p>
            <a:pPr marL="0" lvl="0" indent="0" algn="l" rtl="0">
              <a:spcBef>
                <a:spcPts val="0"/>
              </a:spcBef>
              <a:spcAft>
                <a:spcPts val="1200"/>
              </a:spcAft>
              <a:buNone/>
            </a:pPr>
            <a:endParaRPr lang="en-US" dirty="0"/>
          </a:p>
          <a:p>
            <a:pPr marL="0" lvl="0" indent="0" algn="ctr" rtl="0">
              <a:spcBef>
                <a:spcPts val="0"/>
              </a:spcBef>
              <a:spcAft>
                <a:spcPts val="1200"/>
              </a:spcAft>
              <a:buNone/>
            </a:pPr>
            <a:r>
              <a:rPr lang="en-US" sz="3200" b="1" dirty="0">
                <a:gradFill>
                  <a:gsLst>
                    <a:gs pos="0">
                      <a:srgbClr val="B3221F"/>
                    </a:gs>
                    <a:gs pos="100000">
                      <a:srgbClr val="D76B28"/>
                    </a:gs>
                  </a:gsLst>
                  <a:lin ang="16200000" scaled="1"/>
                </a:gradFill>
              </a:rPr>
              <a:t>How ESOs address socio-environmental issues in EEs within the Q/Q Helix model?</a:t>
            </a: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4951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2150850"/>
            <a:ext cx="43107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FR" dirty="0"/>
              <a:t>2. </a:t>
            </a:r>
            <a:r>
              <a:rPr lang="fr-FR" dirty="0" err="1"/>
              <a:t>Literature</a:t>
            </a:r>
            <a:r>
              <a:rPr lang="fr-FR" dirty="0"/>
              <a:t> </a:t>
            </a:r>
            <a:r>
              <a:rPr lang="fr-FR" dirty="0" err="1"/>
              <a:t>review</a:t>
            </a:r>
            <a:endParaRPr dirty="0"/>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5</a:t>
            </a:fld>
            <a:endParaRPr/>
          </a:p>
        </p:txBody>
      </p:sp>
      <p:pic>
        <p:nvPicPr>
          <p:cNvPr id="3" name="Image 2" descr="Une image contenant texte, clipart&#10;&#10;Description générée automatiquement">
            <a:extLst>
              <a:ext uri="{FF2B5EF4-FFF2-40B4-BE49-F238E27FC236}">
                <a16:creationId xmlns:a16="http://schemas.microsoft.com/office/drawing/2014/main" id="{F98F0DAF-5C61-2F35-0DD6-B70A7DCD62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613" b="4777"/>
          <a:stretch/>
        </p:blipFill>
        <p:spPr>
          <a:xfrm>
            <a:off x="8631246" y="141048"/>
            <a:ext cx="267094" cy="292620"/>
          </a:xfrm>
          <a:prstGeom prst="rect">
            <a:avLst/>
          </a:prstGeom>
        </p:spPr>
      </p:pic>
      <p:pic>
        <p:nvPicPr>
          <p:cNvPr id="4" name="Image 3">
            <a:extLst>
              <a:ext uri="{FF2B5EF4-FFF2-40B4-BE49-F238E27FC236}">
                <a16:creationId xmlns:a16="http://schemas.microsoft.com/office/drawing/2014/main" id="{C16BA547-86DD-C068-F936-B17F4AA63AD1}"/>
              </a:ext>
            </a:extLst>
          </p:cNvPr>
          <p:cNvPicPr>
            <a:picLocks noChangeAspect="1"/>
          </p:cNvPicPr>
          <p:nvPr/>
        </p:nvPicPr>
        <p:blipFill rotWithShape="1">
          <a:blip r:embed="rId4">
            <a:extLst>
              <a:ext uri="{28A0092B-C50C-407E-A947-70E740481C1C}">
                <a14:useLocalDpi xmlns:a14="http://schemas.microsoft.com/office/drawing/2010/main" val="0"/>
              </a:ext>
            </a:extLst>
          </a:blip>
          <a:srcRect r="60925"/>
          <a:stretch/>
        </p:blipFill>
        <p:spPr>
          <a:xfrm>
            <a:off x="7827160" y="160753"/>
            <a:ext cx="804086" cy="253211"/>
          </a:xfrm>
          <a:prstGeom prst="rect">
            <a:avLst/>
          </a:prstGeom>
        </p:spPr>
      </p:pic>
    </p:spTree>
    <p:extLst>
      <p:ext uri="{BB962C8B-B14F-4D97-AF65-F5344CB8AC3E}">
        <p14:creationId xmlns:p14="http://schemas.microsoft.com/office/powerpoint/2010/main" val="233956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6</a:t>
            </a:fld>
            <a:endParaRPr/>
          </a:p>
        </p:txBody>
      </p:sp>
      <p:sp>
        <p:nvSpPr>
          <p:cNvPr id="74" name="Google Shape;74;p15"/>
          <p:cNvSpPr txBox="1">
            <a:spLocks noGrp="1"/>
          </p:cNvSpPr>
          <p:nvPr>
            <p:ph type="body" idx="1"/>
          </p:nvPr>
        </p:nvSpPr>
        <p:spPr>
          <a:xfrm>
            <a:off x="311700" y="1152475"/>
            <a:ext cx="352878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fr-FR" b="1" dirty="0" err="1"/>
              <a:t>Theoretical</a:t>
            </a:r>
            <a:r>
              <a:rPr lang="fr-FR" b="1" dirty="0"/>
              <a:t> </a:t>
            </a:r>
            <a:r>
              <a:rPr lang="fr-FR" b="1" dirty="0" err="1"/>
              <a:t>interest</a:t>
            </a:r>
            <a:endParaRPr lang="fr-FR" b="1" dirty="0"/>
          </a:p>
          <a:p>
            <a:pPr marL="285750" indent="-285750">
              <a:spcAft>
                <a:spcPts val="1200"/>
              </a:spcAft>
            </a:pPr>
            <a:r>
              <a:rPr lang="en-US" dirty="0"/>
              <a:t>EEs and the Q/Q Helix literatures: theoretical gap between these two complementary approaches</a:t>
            </a:r>
          </a:p>
          <a:p>
            <a:pPr marL="285750" indent="-285750">
              <a:spcAft>
                <a:spcPts val="1200"/>
              </a:spcAft>
            </a:pPr>
            <a:r>
              <a:rPr lang="en-US" dirty="0"/>
              <a:t>Institutions enable researchers to fill the gap between these two approaches - macro/</a:t>
            </a:r>
            <a:r>
              <a:rPr lang="en-US" dirty="0" err="1"/>
              <a:t>meso</a:t>
            </a:r>
            <a:r>
              <a:rPr lang="en-US" dirty="0"/>
              <a:t> levels</a:t>
            </a: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1654887663"/>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me 1">
            <a:extLst>
              <a:ext uri="{FF2B5EF4-FFF2-40B4-BE49-F238E27FC236}">
                <a16:creationId xmlns:a16="http://schemas.microsoft.com/office/drawing/2014/main" id="{FFF3BE1E-8388-0A33-E4B5-E1A08BD71D8E}"/>
              </a:ext>
            </a:extLst>
          </p:cNvPr>
          <p:cNvGraphicFramePr/>
          <p:nvPr>
            <p:extLst>
              <p:ext uri="{D42A27DB-BD31-4B8C-83A1-F6EECF244321}">
                <p14:modId xmlns:p14="http://schemas.microsoft.com/office/powerpoint/2010/main" val="167284975"/>
              </p:ext>
            </p:extLst>
          </p:nvPr>
        </p:nvGraphicFramePr>
        <p:xfrm>
          <a:off x="3294596" y="678318"/>
          <a:ext cx="5849404" cy="38812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ZoneTexte 2">
            <a:extLst>
              <a:ext uri="{FF2B5EF4-FFF2-40B4-BE49-F238E27FC236}">
                <a16:creationId xmlns:a16="http://schemas.microsoft.com/office/drawing/2014/main" id="{146C4C13-29FF-026C-FC5A-E15C87578E9D}"/>
              </a:ext>
            </a:extLst>
          </p:cNvPr>
          <p:cNvSpPr txBox="1"/>
          <p:nvPr/>
        </p:nvSpPr>
        <p:spPr>
          <a:xfrm>
            <a:off x="7814713" y="2528665"/>
            <a:ext cx="1017587" cy="261610"/>
          </a:xfrm>
          <a:prstGeom prst="rect">
            <a:avLst/>
          </a:prstGeom>
          <a:noFill/>
        </p:spPr>
        <p:txBody>
          <a:bodyPr wrap="square">
            <a:spAutoFit/>
          </a:bodyPr>
          <a:lstStyle/>
          <a:p>
            <a:r>
              <a:rPr lang="en-US" sz="1100" dirty="0" err="1">
                <a:latin typeface="Helvetica Neue" panose="020B0604020202020204" charset="0"/>
              </a:rPr>
              <a:t>Spigel</a:t>
            </a:r>
            <a:r>
              <a:rPr lang="en-US" sz="1100" dirty="0">
                <a:latin typeface="Helvetica Neue" panose="020B0604020202020204" charset="0"/>
              </a:rPr>
              <a:t> (2016)</a:t>
            </a:r>
          </a:p>
        </p:txBody>
      </p:sp>
      <p:sp>
        <p:nvSpPr>
          <p:cNvPr id="8" name="Espace réservé du texte 2">
            <a:extLst>
              <a:ext uri="{FF2B5EF4-FFF2-40B4-BE49-F238E27FC236}">
                <a16:creationId xmlns:a16="http://schemas.microsoft.com/office/drawing/2014/main" id="{9D6DDE0B-2046-6692-3C26-7C24A77B95B0}"/>
              </a:ext>
            </a:extLst>
          </p:cNvPr>
          <p:cNvSpPr txBox="1">
            <a:spLocks/>
          </p:cNvSpPr>
          <p:nvPr/>
        </p:nvSpPr>
        <p:spPr>
          <a:xfrm>
            <a:off x="4729518" y="4521844"/>
            <a:ext cx="3742940" cy="210774"/>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100" b="0" i="1" dirty="0" err="1">
                <a:solidFill>
                  <a:schemeClr val="tx1"/>
                </a:solidFill>
                <a:latin typeface="Helvetica Neue" panose="020B0604020202020204" charset="0"/>
              </a:rPr>
              <a:t>Literature</a:t>
            </a:r>
            <a:r>
              <a:rPr lang="fr-FR" sz="1100" b="0" i="1" dirty="0">
                <a:solidFill>
                  <a:schemeClr val="tx1"/>
                </a:solidFill>
                <a:latin typeface="Helvetica Neue" panose="020B0604020202020204" charset="0"/>
              </a:rPr>
              <a:t> </a:t>
            </a:r>
            <a:r>
              <a:rPr lang="fr-FR" sz="1100" b="0" i="1" dirty="0" err="1">
                <a:solidFill>
                  <a:schemeClr val="tx1"/>
                </a:solidFill>
                <a:latin typeface="Helvetica Neue" panose="020B0604020202020204" charset="0"/>
              </a:rPr>
              <a:t>review</a:t>
            </a:r>
            <a:r>
              <a:rPr lang="fr-FR" sz="1100" b="0" i="1" dirty="0">
                <a:solidFill>
                  <a:schemeClr val="tx1"/>
                </a:solidFill>
                <a:latin typeface="Helvetica Neue" panose="020B0604020202020204" charset="0"/>
              </a:rPr>
              <a:t> </a:t>
            </a:r>
            <a:r>
              <a:rPr lang="fr-FR" sz="1100" b="0" i="1" dirty="0" err="1">
                <a:solidFill>
                  <a:schemeClr val="tx1"/>
                </a:solidFill>
                <a:latin typeface="Helvetica Neue" panose="020B0604020202020204" charset="0"/>
              </a:rPr>
              <a:t>overview</a:t>
            </a:r>
            <a:endParaRPr lang="fr-FR" sz="1100" b="0" i="1" dirty="0">
              <a:solidFill>
                <a:schemeClr val="tx1"/>
              </a:solidFill>
              <a:latin typeface="Helvetica Neue" panose="020B0604020202020204" charset="0"/>
            </a:endParaRPr>
          </a:p>
        </p:txBody>
      </p:sp>
    </p:spTree>
    <p:extLst>
      <p:ext uri="{BB962C8B-B14F-4D97-AF65-F5344CB8AC3E}">
        <p14:creationId xmlns:p14="http://schemas.microsoft.com/office/powerpoint/2010/main" val="51612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7</a:t>
            </a:fld>
            <a:endParaRPr/>
          </a:p>
        </p:txBody>
      </p:sp>
      <p:sp>
        <p:nvSpPr>
          <p:cNvPr id="74" name="Google Shape;74;p15"/>
          <p:cNvSpPr txBox="1">
            <a:spLocks noGrp="1"/>
          </p:cNvSpPr>
          <p:nvPr>
            <p:ph type="body" idx="1"/>
          </p:nvPr>
        </p:nvSpPr>
        <p:spPr>
          <a:xfrm>
            <a:off x="311700" y="891540"/>
            <a:ext cx="4260300" cy="3677335"/>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fr-FR" b="1" dirty="0"/>
              <a:t>The </a:t>
            </a:r>
            <a:r>
              <a:rPr lang="fr-FR" b="1" dirty="0" err="1"/>
              <a:t>space</a:t>
            </a:r>
            <a:r>
              <a:rPr lang="fr-FR" b="1" dirty="0"/>
              <a:t> EE</a:t>
            </a:r>
          </a:p>
          <a:p>
            <a:pPr marL="285750" indent="-285750">
              <a:spcAft>
                <a:spcPts val="1200"/>
              </a:spcAft>
            </a:pPr>
            <a:r>
              <a:rPr lang="en-US" dirty="0"/>
              <a:t>Emerging EE – high-technological sector (Roundy et al., 2018)</a:t>
            </a:r>
          </a:p>
          <a:p>
            <a:pPr marL="285750" indent="-285750">
              <a:spcAft>
                <a:spcPts val="1200"/>
              </a:spcAft>
            </a:pPr>
            <a:r>
              <a:rPr lang="en-US" dirty="0"/>
              <a:t>Acceleration of space activities’ commercialization</a:t>
            </a:r>
          </a:p>
          <a:p>
            <a:pPr marL="285750" indent="-285750">
              <a:spcAft>
                <a:spcPts val="1200"/>
              </a:spcAft>
            </a:pPr>
            <a:r>
              <a:rPr lang="en-US" dirty="0"/>
              <a:t>Number of start-ups X5 in a decade</a:t>
            </a:r>
          </a:p>
          <a:p>
            <a:pPr marL="285750" indent="-285750">
              <a:spcAft>
                <a:spcPts val="1200"/>
              </a:spcAft>
            </a:pPr>
            <a:r>
              <a:rPr lang="en-US" dirty="0"/>
              <a:t>Increasing number of ESOs in Europe, France</a:t>
            </a:r>
          </a:p>
          <a:p>
            <a:pPr marL="285750" indent="-285750">
              <a:spcAft>
                <a:spcPts val="1200"/>
              </a:spcAft>
            </a:pPr>
            <a:r>
              <a:rPr lang="en-US" dirty="0"/>
              <a:t>UN (2015): « Space for all » SDG</a:t>
            </a: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3067982267"/>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 1">
            <a:extLst>
              <a:ext uri="{FF2B5EF4-FFF2-40B4-BE49-F238E27FC236}">
                <a16:creationId xmlns:a16="http://schemas.microsoft.com/office/drawing/2014/main" id="{C283692D-6A7D-6364-A326-BB722B2F9310}"/>
              </a:ext>
            </a:extLst>
          </p:cNvPr>
          <p:cNvPicPr>
            <a:picLocks noChangeAspect="1"/>
          </p:cNvPicPr>
          <p:nvPr/>
        </p:nvPicPr>
        <p:blipFill>
          <a:blip r:embed="rId10"/>
          <a:stretch>
            <a:fillRect/>
          </a:stretch>
        </p:blipFill>
        <p:spPr>
          <a:xfrm>
            <a:off x="4351020" y="1097279"/>
            <a:ext cx="4670138" cy="2801199"/>
          </a:xfrm>
          <a:prstGeom prst="rect">
            <a:avLst/>
          </a:prstGeom>
        </p:spPr>
      </p:pic>
      <p:sp>
        <p:nvSpPr>
          <p:cNvPr id="3" name="Espace réservé du texte 2">
            <a:extLst>
              <a:ext uri="{FF2B5EF4-FFF2-40B4-BE49-F238E27FC236}">
                <a16:creationId xmlns:a16="http://schemas.microsoft.com/office/drawing/2014/main" id="{2A544924-BD5F-E1CD-5B12-B866E1D0C9E7}"/>
              </a:ext>
            </a:extLst>
          </p:cNvPr>
          <p:cNvSpPr txBox="1">
            <a:spLocks/>
          </p:cNvSpPr>
          <p:nvPr/>
        </p:nvSpPr>
        <p:spPr>
          <a:xfrm>
            <a:off x="4814619" y="3884544"/>
            <a:ext cx="3742940" cy="421548"/>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100" b="0" i="1" dirty="0">
                <a:solidFill>
                  <a:schemeClr val="tx1"/>
                </a:solidFill>
                <a:latin typeface="Helvetica Neue" panose="020B0604020202020204" charset="0"/>
              </a:rPr>
              <a:t>Source: Lamine et al. (2021)</a:t>
            </a:r>
          </a:p>
        </p:txBody>
      </p:sp>
    </p:spTree>
    <p:extLst>
      <p:ext uri="{BB962C8B-B14F-4D97-AF65-F5344CB8AC3E}">
        <p14:creationId xmlns:p14="http://schemas.microsoft.com/office/powerpoint/2010/main" val="238885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2150850"/>
            <a:ext cx="43107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FR" dirty="0"/>
              <a:t>3. Method</a:t>
            </a:r>
            <a:endParaRPr dirty="0"/>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8</a:t>
            </a:fld>
            <a:endParaRPr/>
          </a:p>
        </p:txBody>
      </p:sp>
      <p:pic>
        <p:nvPicPr>
          <p:cNvPr id="3" name="Image 2" descr="Une image contenant texte, clipart&#10;&#10;Description générée automatiquement">
            <a:extLst>
              <a:ext uri="{FF2B5EF4-FFF2-40B4-BE49-F238E27FC236}">
                <a16:creationId xmlns:a16="http://schemas.microsoft.com/office/drawing/2014/main" id="{F98F0DAF-5C61-2F35-0DD6-B70A7DCD62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613" b="4777"/>
          <a:stretch/>
        </p:blipFill>
        <p:spPr>
          <a:xfrm>
            <a:off x="8631246" y="141048"/>
            <a:ext cx="267094" cy="292620"/>
          </a:xfrm>
          <a:prstGeom prst="rect">
            <a:avLst/>
          </a:prstGeom>
        </p:spPr>
      </p:pic>
      <p:pic>
        <p:nvPicPr>
          <p:cNvPr id="4" name="Image 3">
            <a:extLst>
              <a:ext uri="{FF2B5EF4-FFF2-40B4-BE49-F238E27FC236}">
                <a16:creationId xmlns:a16="http://schemas.microsoft.com/office/drawing/2014/main" id="{C16BA547-86DD-C068-F936-B17F4AA63AD1}"/>
              </a:ext>
            </a:extLst>
          </p:cNvPr>
          <p:cNvPicPr>
            <a:picLocks noChangeAspect="1"/>
          </p:cNvPicPr>
          <p:nvPr/>
        </p:nvPicPr>
        <p:blipFill rotWithShape="1">
          <a:blip r:embed="rId4">
            <a:extLst>
              <a:ext uri="{28A0092B-C50C-407E-A947-70E740481C1C}">
                <a14:useLocalDpi xmlns:a14="http://schemas.microsoft.com/office/drawing/2010/main" val="0"/>
              </a:ext>
            </a:extLst>
          </a:blip>
          <a:srcRect r="60925"/>
          <a:stretch/>
        </p:blipFill>
        <p:spPr>
          <a:xfrm>
            <a:off x="7827160" y="160753"/>
            <a:ext cx="804086" cy="253211"/>
          </a:xfrm>
          <a:prstGeom prst="rect">
            <a:avLst/>
          </a:prstGeom>
        </p:spPr>
      </p:pic>
    </p:spTree>
    <p:extLst>
      <p:ext uri="{BB962C8B-B14F-4D97-AF65-F5344CB8AC3E}">
        <p14:creationId xmlns:p14="http://schemas.microsoft.com/office/powerpoint/2010/main" val="393327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9</a:t>
            </a:fld>
            <a:endParaRPr/>
          </a:p>
        </p:txBody>
      </p:sp>
      <p:sp>
        <p:nvSpPr>
          <p:cNvPr id="74" name="Google Shape;74;p15"/>
          <p:cNvSpPr txBox="1">
            <a:spLocks noGrp="1"/>
          </p:cNvSpPr>
          <p:nvPr>
            <p:ph type="body" idx="1"/>
          </p:nvPr>
        </p:nvSpPr>
        <p:spPr>
          <a:xfrm>
            <a:off x="311700" y="625114"/>
            <a:ext cx="8520600" cy="3024543"/>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fr-FR" b="1" dirty="0" err="1"/>
              <a:t>Research</a:t>
            </a:r>
            <a:r>
              <a:rPr lang="fr-FR" b="1" dirty="0"/>
              <a:t> design</a:t>
            </a:r>
          </a:p>
          <a:p>
            <a:pPr marL="285750" indent="-285750">
              <a:spcAft>
                <a:spcPts val="1200"/>
              </a:spcAft>
            </a:pPr>
            <a:r>
              <a:rPr lang="en-US" dirty="0"/>
              <a:t>Exploratory qualitative study – primary data (2021-2022, ~ 1h00)</a:t>
            </a:r>
          </a:p>
          <a:p>
            <a:pPr marL="285750" indent="-285750">
              <a:spcAft>
                <a:spcPts val="1200"/>
              </a:spcAft>
            </a:pPr>
            <a:r>
              <a:rPr lang="en-US" dirty="0"/>
              <a:t>Rigorous method given by </a:t>
            </a:r>
            <a:r>
              <a:rPr lang="en-US" dirty="0" err="1"/>
              <a:t>Gioia</a:t>
            </a:r>
            <a:r>
              <a:rPr lang="en-US" dirty="0"/>
              <a:t> et al. (2013)</a:t>
            </a:r>
          </a:p>
          <a:p>
            <a:pPr marL="285750" indent="-285750">
              <a:spcAft>
                <a:spcPts val="1200"/>
              </a:spcAft>
            </a:pPr>
            <a:r>
              <a:rPr lang="en-US" dirty="0"/>
              <a:t>French space EE as case study</a:t>
            </a:r>
          </a:p>
          <a:p>
            <a:pPr marL="0" lvl="0" indent="0" algn="l" rtl="0">
              <a:spcBef>
                <a:spcPts val="0"/>
              </a:spcBef>
              <a:spcAft>
                <a:spcPts val="1200"/>
              </a:spcAft>
              <a:buNone/>
            </a:pPr>
            <a:r>
              <a:rPr lang="fr-FR" b="1" dirty="0"/>
              <a:t>Data collection &amp; </a:t>
            </a:r>
            <a:r>
              <a:rPr lang="fr-FR" b="1" dirty="0" err="1"/>
              <a:t>analysis</a:t>
            </a:r>
            <a:endParaRPr lang="fr-FR" b="1" dirty="0"/>
          </a:p>
          <a:p>
            <a:pPr marL="285750" indent="-285750">
              <a:spcAft>
                <a:spcPts val="1200"/>
              </a:spcAft>
            </a:pPr>
            <a:r>
              <a:rPr lang="en-US" dirty="0"/>
              <a:t>Semi-structured interviews / Thematic data analysis on </a:t>
            </a:r>
            <a:r>
              <a:rPr lang="en-US" dirty="0" err="1"/>
              <a:t>Nvivo</a:t>
            </a:r>
            <a:r>
              <a:rPr lang="en-US" dirty="0"/>
              <a:t> (still in process) - Lamine et al., (2021)</a:t>
            </a:r>
          </a:p>
        </p:txBody>
      </p:sp>
      <p:pic>
        <p:nvPicPr>
          <p:cNvPr id="4" name="Image 3">
            <a:extLst>
              <a:ext uri="{FF2B5EF4-FFF2-40B4-BE49-F238E27FC236}">
                <a16:creationId xmlns:a16="http://schemas.microsoft.com/office/drawing/2014/main" id="{DFB56F27-74C2-D9FB-B045-9B0FEFE1B980}"/>
              </a:ext>
            </a:extLst>
          </p:cNvPr>
          <p:cNvPicPr>
            <a:picLocks noChangeAspect="1"/>
          </p:cNvPicPr>
          <p:nvPr/>
        </p:nvPicPr>
        <p:blipFill rotWithShape="1">
          <a:blip r:embed="rId3">
            <a:extLst>
              <a:ext uri="{28A0092B-C50C-407E-A947-70E740481C1C}">
                <a14:useLocalDpi xmlns:a14="http://schemas.microsoft.com/office/drawing/2010/main" val="0"/>
              </a:ext>
            </a:extLst>
          </a:blip>
          <a:srcRect r="60925"/>
          <a:stretch/>
        </p:blipFill>
        <p:spPr>
          <a:xfrm>
            <a:off x="7601528" y="4733411"/>
            <a:ext cx="804086" cy="25321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9F735821-4FF2-F5CB-8268-57B87AE1F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613" b="4777"/>
          <a:stretch/>
        </p:blipFill>
        <p:spPr>
          <a:xfrm>
            <a:off x="8405614" y="4713706"/>
            <a:ext cx="267094" cy="292620"/>
          </a:xfrm>
          <a:prstGeom prst="rect">
            <a:avLst/>
          </a:prstGeom>
        </p:spPr>
      </p:pic>
      <p:graphicFrame>
        <p:nvGraphicFramePr>
          <p:cNvPr id="6" name="Diagramme 5">
            <a:extLst>
              <a:ext uri="{FF2B5EF4-FFF2-40B4-BE49-F238E27FC236}">
                <a16:creationId xmlns:a16="http://schemas.microsoft.com/office/drawing/2014/main" id="{56DC73FC-7AF1-58E9-1DDA-EF327F4F0362}"/>
              </a:ext>
            </a:extLst>
          </p:cNvPr>
          <p:cNvGraphicFramePr/>
          <p:nvPr>
            <p:extLst>
              <p:ext uri="{D42A27DB-BD31-4B8C-83A1-F6EECF244321}">
                <p14:modId xmlns:p14="http://schemas.microsoft.com/office/powerpoint/2010/main" val="3000940383"/>
              </p:ext>
            </p:extLst>
          </p:nvPr>
        </p:nvGraphicFramePr>
        <p:xfrm>
          <a:off x="1428750" y="0"/>
          <a:ext cx="7715250" cy="574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Tableau 3">
            <a:extLst>
              <a:ext uri="{FF2B5EF4-FFF2-40B4-BE49-F238E27FC236}">
                <a16:creationId xmlns:a16="http://schemas.microsoft.com/office/drawing/2014/main" id="{A1DB3D4F-6DC4-82BA-5E7B-CFD8B440A343}"/>
              </a:ext>
            </a:extLst>
          </p:cNvPr>
          <p:cNvGraphicFramePr>
            <a:graphicFrameLocks noGrp="1"/>
          </p:cNvGraphicFramePr>
          <p:nvPr>
            <p:extLst>
              <p:ext uri="{D42A27DB-BD31-4B8C-83A1-F6EECF244321}">
                <p14:modId xmlns:p14="http://schemas.microsoft.com/office/powerpoint/2010/main" val="1291681580"/>
              </p:ext>
            </p:extLst>
          </p:nvPr>
        </p:nvGraphicFramePr>
        <p:xfrm>
          <a:off x="373494" y="3434532"/>
          <a:ext cx="8397011" cy="1083753"/>
        </p:xfrm>
        <a:graphic>
          <a:graphicData uri="http://schemas.openxmlformats.org/drawingml/2006/table">
            <a:tbl>
              <a:tblPr firstRow="1" bandRow="1">
                <a:tableStyleId>{21E4AEA4-8DFA-4A89-87EB-49C32662AFE0}</a:tableStyleId>
              </a:tblPr>
              <a:tblGrid>
                <a:gridCol w="2278266">
                  <a:extLst>
                    <a:ext uri="{9D8B030D-6E8A-4147-A177-3AD203B41FA5}">
                      <a16:colId xmlns:a16="http://schemas.microsoft.com/office/drawing/2014/main" val="251171386"/>
                    </a:ext>
                  </a:extLst>
                </a:gridCol>
                <a:gridCol w="1223749">
                  <a:extLst>
                    <a:ext uri="{9D8B030D-6E8A-4147-A177-3AD203B41FA5}">
                      <a16:colId xmlns:a16="http://schemas.microsoft.com/office/drawing/2014/main" val="1536622100"/>
                    </a:ext>
                  </a:extLst>
                </a:gridCol>
                <a:gridCol w="1223749">
                  <a:extLst>
                    <a:ext uri="{9D8B030D-6E8A-4147-A177-3AD203B41FA5}">
                      <a16:colId xmlns:a16="http://schemas.microsoft.com/office/drawing/2014/main" val="2615032424"/>
                    </a:ext>
                  </a:extLst>
                </a:gridCol>
                <a:gridCol w="1223749">
                  <a:extLst>
                    <a:ext uri="{9D8B030D-6E8A-4147-A177-3AD203B41FA5}">
                      <a16:colId xmlns:a16="http://schemas.microsoft.com/office/drawing/2014/main" val="2951283004"/>
                    </a:ext>
                  </a:extLst>
                </a:gridCol>
                <a:gridCol w="1223749">
                  <a:extLst>
                    <a:ext uri="{9D8B030D-6E8A-4147-A177-3AD203B41FA5}">
                      <a16:colId xmlns:a16="http://schemas.microsoft.com/office/drawing/2014/main" val="238553815"/>
                    </a:ext>
                  </a:extLst>
                </a:gridCol>
                <a:gridCol w="1223749">
                  <a:extLst>
                    <a:ext uri="{9D8B030D-6E8A-4147-A177-3AD203B41FA5}">
                      <a16:colId xmlns:a16="http://schemas.microsoft.com/office/drawing/2014/main" val="2311078215"/>
                    </a:ext>
                  </a:extLst>
                </a:gridCol>
              </a:tblGrid>
              <a:tr h="423840">
                <a:tc>
                  <a:txBody>
                    <a:bodyPr/>
                    <a:lstStyle/>
                    <a:p>
                      <a:pPr>
                        <a:lnSpc>
                          <a:spcPct val="100000"/>
                        </a:lnSpc>
                      </a:pPr>
                      <a:r>
                        <a:rPr lang="en-US" sz="1400" dirty="0">
                          <a:latin typeface="Helvetica Neue" panose="020B0604020202020204" charset="0"/>
                        </a:rPr>
                        <a:t>Categories of interviewees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26000">
                          <a:srgbClr val="B3221F"/>
                        </a:gs>
                        <a:gs pos="100000">
                          <a:srgbClr val="DD7A29"/>
                        </a:gs>
                      </a:gsLst>
                      <a:lin ang="16200000" scaled="1"/>
                      <a:tileRect/>
                    </a:gradFill>
                  </a:tcPr>
                </a:tc>
                <a:tc>
                  <a:txBody>
                    <a:bodyPr/>
                    <a:lstStyle/>
                    <a:p>
                      <a:pPr>
                        <a:lnSpc>
                          <a:spcPct val="100000"/>
                        </a:lnSpc>
                      </a:pPr>
                      <a:r>
                        <a:rPr lang="en-US" sz="1400" dirty="0">
                          <a:latin typeface="Helvetica Neue" panose="020B0604020202020204" charset="0"/>
                        </a:rPr>
                        <a:t>ESOs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26000">
                          <a:srgbClr val="B3221F"/>
                        </a:gs>
                        <a:gs pos="100000">
                          <a:srgbClr val="DD7A29"/>
                        </a:gs>
                      </a:gsLst>
                      <a:lin ang="16200000" scaled="1"/>
                      <a:tileRect/>
                    </a:gradFill>
                  </a:tcPr>
                </a:tc>
                <a:tc>
                  <a:txBody>
                    <a:bodyPr/>
                    <a:lstStyle/>
                    <a:p>
                      <a:pPr>
                        <a:lnSpc>
                          <a:spcPct val="100000"/>
                        </a:lnSpc>
                      </a:pPr>
                      <a:r>
                        <a:rPr lang="en-US" sz="1400" dirty="0">
                          <a:latin typeface="Helvetica Neue" panose="020B0604020202020204" charset="0"/>
                        </a:rPr>
                        <a:t>Government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26000">
                          <a:srgbClr val="B3221F"/>
                        </a:gs>
                        <a:gs pos="100000">
                          <a:srgbClr val="DD7A29"/>
                        </a:gs>
                      </a:gsLst>
                      <a:lin ang="16200000" scaled="1"/>
                      <a:tileRect/>
                    </a:gradFill>
                  </a:tcPr>
                </a:tc>
                <a:tc>
                  <a:txBody>
                    <a:bodyPr/>
                    <a:lstStyle/>
                    <a:p>
                      <a:pPr>
                        <a:lnSpc>
                          <a:spcPct val="100000"/>
                        </a:lnSpc>
                      </a:pPr>
                      <a:r>
                        <a:rPr lang="en-US" sz="1400" dirty="0">
                          <a:latin typeface="Helvetica Neue" panose="020B0604020202020204" charset="0"/>
                        </a:rPr>
                        <a:t>Industry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26000">
                          <a:srgbClr val="B3221F"/>
                        </a:gs>
                        <a:gs pos="100000">
                          <a:srgbClr val="DD7A29"/>
                        </a:gs>
                      </a:gsLst>
                      <a:lin ang="16200000" scaled="1"/>
                      <a:tileRect/>
                    </a:gradFill>
                  </a:tcPr>
                </a:tc>
                <a:tc>
                  <a:txBody>
                    <a:bodyPr/>
                    <a:lstStyle/>
                    <a:p>
                      <a:pPr>
                        <a:lnSpc>
                          <a:spcPct val="100000"/>
                        </a:lnSpc>
                      </a:pPr>
                      <a:r>
                        <a:rPr lang="en-US" sz="1400" dirty="0">
                          <a:latin typeface="Helvetica Neue" panose="020B0604020202020204" charset="0"/>
                        </a:rPr>
                        <a:t>Start-ups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26000">
                          <a:srgbClr val="B3221F"/>
                        </a:gs>
                        <a:gs pos="100000">
                          <a:srgbClr val="DD7A29"/>
                        </a:gs>
                      </a:gsLst>
                      <a:lin ang="16200000" scaled="1"/>
                      <a:tileRect/>
                    </a:gradFill>
                  </a:tcPr>
                </a:tc>
                <a:tc>
                  <a:txBody>
                    <a:bodyPr/>
                    <a:lstStyle/>
                    <a:p>
                      <a:pPr>
                        <a:lnSpc>
                          <a:spcPct val="100000"/>
                        </a:lnSpc>
                      </a:pPr>
                      <a:r>
                        <a:rPr lang="en-US" sz="1400" dirty="0">
                          <a:latin typeface="Helvetica Neue" panose="020B0604020202020204" charset="0"/>
                        </a:rPr>
                        <a:t>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26000">
                          <a:srgbClr val="B3221F"/>
                        </a:gs>
                        <a:gs pos="100000">
                          <a:srgbClr val="DD7A29"/>
                        </a:gs>
                      </a:gsLst>
                      <a:lin ang="16200000" scaled="1"/>
                      <a:tileRect/>
                    </a:gradFill>
                  </a:tcPr>
                </a:tc>
                <a:extLst>
                  <a:ext uri="{0D108BD9-81ED-4DB2-BD59-A6C34878D82A}">
                    <a16:rowId xmlns:a16="http://schemas.microsoft.com/office/drawing/2014/main" val="41677435"/>
                  </a:ext>
                </a:extLst>
              </a:tr>
              <a:tr h="423840">
                <a:tc>
                  <a:txBody>
                    <a:bodyPr/>
                    <a:lstStyle/>
                    <a:p>
                      <a:pPr>
                        <a:lnSpc>
                          <a:spcPct val="100000"/>
                        </a:lnSpc>
                      </a:pPr>
                      <a:r>
                        <a:rPr lang="en-US" sz="1400" b="1" dirty="0">
                          <a:latin typeface="Helvetica Neue" panose="020B0604020202020204" charset="0"/>
                        </a:rPr>
                        <a:t>Number of interviews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lang="en-US" sz="1400" dirty="0">
                          <a:latin typeface="Helvetica Neue" panose="020B0604020202020204" charset="0"/>
                        </a:rPr>
                        <a:t>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lang="en-US" sz="1400" dirty="0">
                          <a:latin typeface="Helvetica Neue" panose="020B0604020202020204" charset="0"/>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lang="en-US" sz="1400" dirty="0">
                          <a:latin typeface="Helvetica Neue" panose="020B0604020202020204" charset="0"/>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lang="en-US" sz="1400" dirty="0">
                          <a:latin typeface="Helvetica Neue" panose="020B0604020202020204" charset="0"/>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lang="en-US" sz="1400" dirty="0">
                          <a:latin typeface="Helvetica Neue" panose="020B0604020202020204" charset="0"/>
                        </a:rPr>
                        <a:t>41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3154974"/>
                  </a:ext>
                </a:extLst>
              </a:tr>
              <a:tr h="236073">
                <a:tc>
                  <a:txBody>
                    <a:bodyPr/>
                    <a:lstStyle/>
                    <a:p>
                      <a:pPr algn="just">
                        <a:lnSpc>
                          <a:spcPct val="100000"/>
                        </a:lnSpc>
                        <a:spcAft>
                          <a:spcPts val="800"/>
                        </a:spcAft>
                      </a:pPr>
                      <a:r>
                        <a:rPr lang="fr-FR" sz="1400" b="1" dirty="0">
                          <a:effectLst/>
                          <a:latin typeface="Helvetica Neue" panose="020B0604020202020204" charset="0"/>
                        </a:rPr>
                        <a:t>Duration</a:t>
                      </a:r>
                      <a:endParaRPr lang="en-US" sz="1400" dirty="0">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0000"/>
                        </a:lnSpc>
                        <a:spcAft>
                          <a:spcPts val="800"/>
                        </a:spcAft>
                      </a:pPr>
                      <a:r>
                        <a:rPr lang="fr-FR" sz="1400">
                          <a:effectLst/>
                          <a:latin typeface="Helvetica Neue" panose="020B0604020202020204" charset="0"/>
                        </a:rPr>
                        <a:t>11h06min42s</a:t>
                      </a:r>
                      <a:endParaRPr lang="en-US" sz="1400">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0000"/>
                        </a:lnSpc>
                        <a:spcAft>
                          <a:spcPts val="800"/>
                        </a:spcAft>
                      </a:pPr>
                      <a:r>
                        <a:rPr lang="fr-FR" sz="1400">
                          <a:effectLst/>
                          <a:latin typeface="Helvetica Neue" panose="020B0604020202020204" charset="0"/>
                        </a:rPr>
                        <a:t>13h39min43s</a:t>
                      </a:r>
                      <a:endParaRPr lang="en-US" sz="1400">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0000"/>
                        </a:lnSpc>
                        <a:spcAft>
                          <a:spcPts val="800"/>
                        </a:spcAft>
                      </a:pPr>
                      <a:r>
                        <a:rPr lang="fr-FR" sz="1400" dirty="0">
                          <a:effectLst/>
                          <a:latin typeface="Helvetica Neue" panose="020B0604020202020204" charset="0"/>
                        </a:rPr>
                        <a:t>05h20min15s</a:t>
                      </a:r>
                      <a:endParaRPr lang="en-US" sz="1400" dirty="0">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0000"/>
                        </a:lnSpc>
                        <a:spcAft>
                          <a:spcPts val="800"/>
                        </a:spcAft>
                      </a:pPr>
                      <a:r>
                        <a:rPr lang="fr-FR" sz="1400">
                          <a:effectLst/>
                          <a:latin typeface="Helvetica Neue" panose="020B0604020202020204" charset="0"/>
                        </a:rPr>
                        <a:t>10h52min15s</a:t>
                      </a:r>
                      <a:endParaRPr lang="en-US" sz="1400">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0000"/>
                        </a:lnSpc>
                        <a:spcAft>
                          <a:spcPts val="800"/>
                        </a:spcAft>
                      </a:pPr>
                      <a:r>
                        <a:rPr lang="fr-FR" sz="1400" b="1" dirty="0">
                          <a:effectLst/>
                          <a:latin typeface="Helvetica Neue" panose="020B0604020202020204" charset="0"/>
                        </a:rPr>
                        <a:t>40h58min55s</a:t>
                      </a:r>
                      <a:endParaRPr lang="en-US" sz="1400" dirty="0">
                        <a:effectLst/>
                        <a:latin typeface="Helvetica Neue" panose="020B060402020202020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9732500"/>
                  </a:ext>
                </a:extLst>
              </a:tr>
            </a:tbl>
          </a:graphicData>
        </a:graphic>
      </p:graphicFrame>
      <p:sp>
        <p:nvSpPr>
          <p:cNvPr id="3" name="Espace réservé du texte 2">
            <a:extLst>
              <a:ext uri="{FF2B5EF4-FFF2-40B4-BE49-F238E27FC236}">
                <a16:creationId xmlns:a16="http://schemas.microsoft.com/office/drawing/2014/main" id="{BB5418A2-8077-9E8E-1BD1-F72A2AF2C26A}"/>
              </a:ext>
            </a:extLst>
          </p:cNvPr>
          <p:cNvSpPr txBox="1">
            <a:spLocks/>
          </p:cNvSpPr>
          <p:nvPr/>
        </p:nvSpPr>
        <p:spPr>
          <a:xfrm>
            <a:off x="2757782" y="4502932"/>
            <a:ext cx="3742940" cy="210774"/>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100" b="0" i="1" dirty="0">
                <a:solidFill>
                  <a:schemeClr val="tx1"/>
                </a:solidFill>
                <a:latin typeface="Helvetica Neue" panose="020B0604020202020204" charset="0"/>
              </a:rPr>
              <a:t>Data collection</a:t>
            </a:r>
          </a:p>
        </p:txBody>
      </p:sp>
    </p:spTree>
    <p:extLst>
      <p:ext uri="{BB962C8B-B14F-4D97-AF65-F5344CB8AC3E}">
        <p14:creationId xmlns:p14="http://schemas.microsoft.com/office/powerpoint/2010/main" val="28252472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1698</Words>
  <Application>Microsoft Office PowerPoint</Application>
  <PresentationFormat>Affichage à l'écran (16:9)</PresentationFormat>
  <Paragraphs>187</Paragraphs>
  <Slides>14</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Century Gothic</vt:lpstr>
      <vt:lpstr>Helvetica Neue</vt:lpstr>
      <vt:lpstr>Times New Roman</vt:lpstr>
      <vt:lpstr>Wingdings</vt:lpstr>
      <vt:lpstr>Arial</vt:lpstr>
      <vt:lpstr>Corbel</vt:lpstr>
      <vt:lpstr>Calibri</vt:lpstr>
      <vt:lpstr>Simple Light</vt:lpstr>
      <vt:lpstr>ENTREPRENEURIAL SUPPORT ORGANIZATIONS IN THE QUADRUPLE/QUINTUPLE HELIX MODEL : AN INSTITUTIONAL PERSPECTIVE ON SOCIO-ENVIRONMENTAL ISSUES</vt:lpstr>
      <vt:lpstr>1. Introduction</vt:lpstr>
      <vt:lpstr>Présentation PowerPoint</vt:lpstr>
      <vt:lpstr>Présentation PowerPoint</vt:lpstr>
      <vt:lpstr>2. Literature review</vt:lpstr>
      <vt:lpstr>Présentation PowerPoint</vt:lpstr>
      <vt:lpstr>Présentation PowerPoint</vt:lpstr>
      <vt:lpstr>3. Method</vt:lpstr>
      <vt:lpstr>Présentation PowerPoint</vt:lpstr>
      <vt:lpstr>Présentation PowerPoint</vt:lpstr>
      <vt:lpstr>4. Findings &amp; discussion</vt:lpstr>
      <vt:lpstr>Présentation PowerPoint</vt:lpstr>
      <vt:lpstr>Présentation PowerPoint</vt:lpstr>
      <vt:lpstr>Thank you!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ENTREPRENEURIAL SUPPORT ORGANIZATIONS IN THE QUADRUPLE/QUINTUPLE HELIX MODEL : AN INSTITUTIONAL PERSPECTIVE ON SOCIO-ENVIRONMENTAL ISSUES</dc:title>
  <dc:creator>PULSIRI Nonthapat</dc:creator>
  <cp:lastModifiedBy>PULSIRI Nonthapat</cp:lastModifiedBy>
  <cp:revision>17</cp:revision>
  <dcterms:modified xsi:type="dcterms:W3CDTF">2023-01-26T09:04:49Z</dcterms:modified>
</cp:coreProperties>
</file>