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5"/>
  </p:notesMasterIdLst>
  <p:sldIdLst>
    <p:sldId id="256" r:id="rId2"/>
    <p:sldId id="286" r:id="rId3"/>
    <p:sldId id="317" r:id="rId4"/>
    <p:sldId id="288" r:id="rId5"/>
    <p:sldId id="406" r:id="rId6"/>
    <p:sldId id="407" r:id="rId7"/>
    <p:sldId id="405" r:id="rId8"/>
    <p:sldId id="308" r:id="rId9"/>
    <p:sldId id="297" r:id="rId10"/>
    <p:sldId id="404" r:id="rId11"/>
    <p:sldId id="400" r:id="rId12"/>
    <p:sldId id="371" r:id="rId13"/>
    <p:sldId id="367" r:id="rId14"/>
    <p:sldId id="375" r:id="rId15"/>
    <p:sldId id="376" r:id="rId16"/>
    <p:sldId id="292" r:id="rId17"/>
    <p:sldId id="385" r:id="rId18"/>
    <p:sldId id="386" r:id="rId19"/>
    <p:sldId id="380" r:id="rId20"/>
    <p:sldId id="408" r:id="rId21"/>
    <p:sldId id="402" r:id="rId22"/>
    <p:sldId id="398" r:id="rId23"/>
    <p:sldId id="401" r:id="rId24"/>
  </p:sldIdLst>
  <p:sldSz cx="9144000" cy="6858000" type="screen4x3"/>
  <p:notesSz cx="7099300" cy="10234613"/>
  <p:embeddedFontLst>
    <p:embeddedFont>
      <p:font typeface="Montserrat" panose="020B0604020202020204" charset="0"/>
      <p:regular r:id="rId26"/>
      <p:bold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FFFF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4CD1D2-E836-4356-AFE1-1A94280E9E23}">
  <a:tblStyle styleId="{FE4CD1D2-E836-4356-AFE1-1A94280E9E2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8604" autoAdjust="0"/>
  </p:normalViewPr>
  <p:slideViewPr>
    <p:cSldViewPr>
      <p:cViewPr varScale="1">
        <p:scale>
          <a:sx n="80" d="100"/>
          <a:sy n="80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Classeur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/>
              <a:t>CNES</a:t>
            </a:r>
          </a:p>
          <a:p>
            <a:pPr>
              <a:defRPr/>
            </a:pPr>
            <a:r>
              <a:rPr lang="fr-FR"/>
              <a:t>122</a:t>
            </a:r>
          </a:p>
        </c:rich>
      </c:tx>
      <c:layout>
        <c:manualLayout>
          <c:xMode val="edge"/>
          <c:yMode val="edge"/>
          <c:x val="0.39475348477564037"/>
          <c:y val="0.3747507107303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557549937549417E-2"/>
          <c:y val="4.3387005853995991E-2"/>
          <c:w val="0.82106263472285523"/>
          <c:h val="0.85702797528758112"/>
        </c:manualLayout>
      </c:layout>
      <c:doughnutChart>
        <c:varyColors val="1"/>
        <c:ser>
          <c:idx val="1"/>
          <c:order val="0"/>
          <c:tx>
            <c:strRef>
              <c:f>Feuil1!$E$3</c:f>
              <c:strCache>
                <c:ptCount val="1"/>
                <c:pt idx="0">
                  <c:v>CNES</c:v>
                </c:pt>
              </c:strCache>
            </c:strRef>
          </c:tx>
          <c:dPt>
            <c:idx val="0"/>
            <c:bubble3D val="0"/>
            <c:spPr>
              <a:solidFill>
                <a:srgbClr val="EEECE1">
                  <a:lumMod val="90000"/>
                </a:srgbClr>
              </a:solidFill>
            </c:spPr>
          </c:dPt>
          <c:dPt>
            <c:idx val="1"/>
            <c:bubble3D val="0"/>
            <c:spPr>
              <a:solidFill>
                <a:srgbClr val="F79646">
                  <a:lumMod val="50000"/>
                </a:srgbClr>
              </a:solidFill>
            </c:spPr>
          </c:dPt>
          <c:dPt>
            <c:idx val="4"/>
            <c:bubble3D val="0"/>
            <c:spPr>
              <a:solidFill>
                <a:srgbClr val="1F497D">
                  <a:lumMod val="40000"/>
                  <a:lumOff val="60000"/>
                </a:srgb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Feuil1!$C$4:$C$9</c:f>
              <c:strCache>
                <c:ptCount val="6"/>
                <c:pt idx="0">
                  <c:v>Lanceur</c:v>
                </c:pt>
                <c:pt idx="1">
                  <c:v>Science</c:v>
                </c:pt>
                <c:pt idx="2">
                  <c:v>Observation </c:v>
                </c:pt>
                <c:pt idx="3">
                  <c:v>Télécom &amp; Nav</c:v>
                </c:pt>
                <c:pt idx="4">
                  <c:v>Defense</c:v>
                </c:pt>
                <c:pt idx="5">
                  <c:v>Transverses</c:v>
                </c:pt>
              </c:strCache>
            </c:strRef>
          </c:cat>
          <c:val>
            <c:numRef>
              <c:f>Feuil1!$E$4:$E$9</c:f>
              <c:numCache>
                <c:formatCode>General</c:formatCode>
                <c:ptCount val="6"/>
                <c:pt idx="0">
                  <c:v>3</c:v>
                </c:pt>
                <c:pt idx="1">
                  <c:v>57</c:v>
                </c:pt>
                <c:pt idx="2">
                  <c:v>40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AIRBUS</a:t>
            </a:r>
          </a:p>
          <a:p>
            <a:pPr>
              <a:defRPr/>
            </a:pPr>
            <a:r>
              <a:rPr lang="en-US"/>
              <a:t>111 </a:t>
            </a:r>
          </a:p>
        </c:rich>
      </c:tx>
      <c:layout>
        <c:manualLayout>
          <c:xMode val="edge"/>
          <c:yMode val="edge"/>
          <c:x val="0.34184338777935075"/>
          <c:y val="0.3747507107303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557549937549417E-2"/>
          <c:y val="4.3387005853995991E-2"/>
          <c:w val="0.82106263472285523"/>
          <c:h val="0.85702797528758112"/>
        </c:manualLayout>
      </c:layout>
      <c:doughnutChart>
        <c:varyColors val="1"/>
        <c:ser>
          <c:idx val="1"/>
          <c:order val="0"/>
          <c:tx>
            <c:strRef>
              <c:f>Feuil1!$D$3</c:f>
              <c:strCache>
                <c:ptCount val="1"/>
                <c:pt idx="0">
                  <c:v>AIRBUS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Feuil1!$C$4:$C$9</c:f>
              <c:strCache>
                <c:ptCount val="6"/>
                <c:pt idx="0">
                  <c:v>Lanceur</c:v>
                </c:pt>
                <c:pt idx="1">
                  <c:v>Science</c:v>
                </c:pt>
                <c:pt idx="2">
                  <c:v>Observation </c:v>
                </c:pt>
                <c:pt idx="3">
                  <c:v>Télécom &amp; Nav</c:v>
                </c:pt>
                <c:pt idx="4">
                  <c:v>Defense</c:v>
                </c:pt>
                <c:pt idx="5">
                  <c:v>Transverses</c:v>
                </c:pt>
              </c:strCache>
            </c:strRef>
          </c:cat>
          <c:val>
            <c:numRef>
              <c:f>Feuil1!$D$4:$D$9</c:f>
              <c:numCache>
                <c:formatCode>General</c:formatCode>
                <c:ptCount val="6"/>
                <c:pt idx="0">
                  <c:v>3</c:v>
                </c:pt>
                <c:pt idx="1">
                  <c:v>16</c:v>
                </c:pt>
                <c:pt idx="2">
                  <c:v>32</c:v>
                </c:pt>
                <c:pt idx="3">
                  <c:v>35</c:v>
                </c:pt>
                <c:pt idx="4">
                  <c:v>17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OHB</a:t>
            </a:r>
          </a:p>
          <a:p>
            <a:pPr>
              <a:defRPr/>
            </a:pPr>
            <a:r>
              <a:rPr lang="en-US"/>
              <a:t>21</a:t>
            </a:r>
          </a:p>
        </c:rich>
      </c:tx>
      <c:layout>
        <c:manualLayout>
          <c:xMode val="edge"/>
          <c:yMode val="edge"/>
          <c:x val="0.39475348477564037"/>
          <c:y val="0.374750710730351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3557549937549417E-2"/>
          <c:y val="4.3387005853995991E-2"/>
          <c:w val="0.82106263472285523"/>
          <c:h val="0.85702797528758112"/>
        </c:manualLayout>
      </c:layout>
      <c:doughnutChart>
        <c:varyColors val="1"/>
        <c:ser>
          <c:idx val="1"/>
          <c:order val="0"/>
          <c:tx>
            <c:strRef>
              <c:f>Feuil1!$F$3</c:f>
              <c:strCache>
                <c:ptCount val="1"/>
                <c:pt idx="0">
                  <c:v>OHB</c:v>
                </c:pt>
              </c:strCache>
            </c:strRef>
          </c:tx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Feuil1!$C$4:$C$9</c:f>
              <c:strCache>
                <c:ptCount val="6"/>
                <c:pt idx="0">
                  <c:v>Lanceur</c:v>
                </c:pt>
                <c:pt idx="1">
                  <c:v>Science</c:v>
                </c:pt>
                <c:pt idx="2">
                  <c:v>Observation </c:v>
                </c:pt>
                <c:pt idx="3">
                  <c:v>Télécom &amp; Nav</c:v>
                </c:pt>
                <c:pt idx="4">
                  <c:v>Defense</c:v>
                </c:pt>
                <c:pt idx="5">
                  <c:v>Transverses</c:v>
                </c:pt>
              </c:strCache>
            </c:strRef>
          </c:cat>
          <c:val>
            <c:numRef>
              <c:f>Feuil1!$F$4:$F$9</c:f>
              <c:numCache>
                <c:formatCode>General</c:formatCode>
                <c:ptCount val="6"/>
                <c:pt idx="1">
                  <c:v>4</c:v>
                </c:pt>
                <c:pt idx="2">
                  <c:v>3</c:v>
                </c:pt>
                <c:pt idx="3">
                  <c:v>7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lIns="99012" tIns="99012" rIns="99012" bIns="9901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3043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7670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801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256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14E77FCF-B58A-4BAF-9A55-D13137B4154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272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95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259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64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16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936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9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59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931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89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9933" y="4861443"/>
            <a:ext cx="5679439" cy="4605576"/>
          </a:xfrm>
          <a:prstGeom prst="rect">
            <a:avLst/>
          </a:prstGeom>
        </p:spPr>
        <p:txBody>
          <a:bodyPr lIns="99012" tIns="99012" rIns="99012" bIns="9901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86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800"/>
            </a:lvl1pPr>
            <a:lvl2pPr lvl="1" algn="ctr">
              <a:spcBef>
                <a:spcPts val="0"/>
              </a:spcBef>
              <a:buSzPct val="100000"/>
              <a:defRPr sz="5800"/>
            </a:lvl2pPr>
            <a:lvl3pPr lvl="2" algn="ctr">
              <a:spcBef>
                <a:spcPts val="0"/>
              </a:spcBef>
              <a:buSzPct val="100000"/>
              <a:defRPr sz="5800"/>
            </a:lvl3pPr>
            <a:lvl4pPr lvl="3" algn="ctr">
              <a:spcBef>
                <a:spcPts val="0"/>
              </a:spcBef>
              <a:buSzPct val="100000"/>
              <a:defRPr sz="5800"/>
            </a:lvl4pPr>
            <a:lvl5pPr lvl="4" algn="ctr">
              <a:spcBef>
                <a:spcPts val="0"/>
              </a:spcBef>
              <a:buSzPct val="100000"/>
              <a:defRPr sz="5800"/>
            </a:lvl5pPr>
            <a:lvl6pPr lvl="5" algn="ctr">
              <a:spcBef>
                <a:spcPts val="0"/>
              </a:spcBef>
              <a:buSzPct val="100000"/>
              <a:defRPr sz="5800"/>
            </a:lvl6pPr>
            <a:lvl7pPr lvl="6" algn="ctr">
              <a:spcBef>
                <a:spcPts val="0"/>
              </a:spcBef>
              <a:buSzPct val="100000"/>
              <a:defRPr sz="5800"/>
            </a:lvl7pPr>
            <a:lvl8pPr lvl="7" algn="ctr">
              <a:spcBef>
                <a:spcPts val="0"/>
              </a:spcBef>
              <a:buSzPct val="100000"/>
              <a:defRPr sz="5800"/>
            </a:lvl8pPr>
            <a:lvl9pPr lvl="8" algn="ctr">
              <a:spcBef>
                <a:spcPts val="0"/>
              </a:spcBef>
              <a:buSzPct val="100000"/>
              <a:defRPr sz="5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81050" y="58572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Te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Te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- Gold">
    <p:bg>
      <p:bgPr>
        <a:solidFill>
          <a:srgbClr val="ED9E4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Gold">
    <p:bg>
      <p:bgPr>
        <a:solidFill>
          <a:srgbClr val="ED9E4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24 Avril 2017, ISAE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pradels@aerospace-valley.com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24 Avril 2017, ISAE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pradels@aerospace-valley.com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98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F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61" r:id="rId5"/>
    <p:sldLayoutId id="2147483663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467544" y="2348880"/>
            <a:ext cx="8233006" cy="158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/>
            <a:r>
              <a:rPr lang="fr-FR" sz="5400" dirty="0" smtClean="0">
                <a:solidFill>
                  <a:schemeClr val="bg1"/>
                </a:solidFill>
              </a:rPr>
              <a:t>WHAT </a:t>
            </a:r>
            <a:r>
              <a:rPr lang="fr-FR" sz="5400" dirty="0" smtClean="0">
                <a:solidFill>
                  <a:srgbClr val="FFC000"/>
                </a:solidFill>
              </a:rPr>
              <a:t>NEXT</a:t>
            </a:r>
            <a:r>
              <a:rPr lang="fr-FR" sz="5400" dirty="0" smtClean="0">
                <a:solidFill>
                  <a:schemeClr val="bg1"/>
                </a:solidFill>
              </a:rPr>
              <a:t> FOR THE NATIONAL AGENCIES 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6167020"/>
            <a:ext cx="341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>
                <a:solidFill>
                  <a:schemeClr val="bg1"/>
                </a:solidFill>
              </a:rPr>
              <a:t>pradels@aerospace-valley.com</a:t>
            </a:r>
            <a:endParaRPr lang="fr-F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ésultat de recherche d'images pour &quot;champ de blé et moissonneuse&quot;"/>
          <p:cNvSpPr>
            <a:spLocks noChangeAspect="1" noChangeArrowheads="1"/>
          </p:cNvSpPr>
          <p:nvPr/>
        </p:nvSpPr>
        <p:spPr bwMode="auto">
          <a:xfrm>
            <a:off x="116682" y="-851297"/>
            <a:ext cx="6336506" cy="35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r-FR" sz="105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22" y="1706"/>
            <a:ext cx="9493046" cy="685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55"/>
          <p:cNvSpPr/>
          <p:nvPr/>
        </p:nvSpPr>
        <p:spPr>
          <a:xfrm>
            <a:off x="-6951" y="3046646"/>
            <a:ext cx="3817817" cy="19800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5" name="Shape 156"/>
          <p:cNvSpPr txBox="1">
            <a:spLocks/>
          </p:cNvSpPr>
          <p:nvPr/>
        </p:nvSpPr>
        <p:spPr>
          <a:xfrm>
            <a:off x="0" y="3201464"/>
            <a:ext cx="3707904" cy="95175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>
                <a:solidFill>
                  <a:srgbClr val="2E4055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3300" dirty="0" smtClean="0">
                <a:solidFill>
                  <a:srgbClr val="1D98C7"/>
                </a:solidFill>
              </a:rPr>
              <a:t>ECOSYSTEME</a:t>
            </a:r>
            <a:endParaRPr lang="en" sz="3300" dirty="0">
              <a:solidFill>
                <a:srgbClr val="1D98C7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20992" y="3974095"/>
            <a:ext cx="3561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Traditional </a:t>
            </a:r>
            <a:r>
              <a:rPr lang="en-US" sz="1500" dirty="0" smtClean="0"/>
              <a:t>approach is </a:t>
            </a:r>
            <a:r>
              <a:rPr lang="en-US" sz="1500" dirty="0"/>
              <a:t>based on one single customer and long term project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4626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107504" y="3291345"/>
            <a:ext cx="3426495" cy="323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400" b="1" dirty="0" smtClean="0">
                <a:solidFill>
                  <a:srgbClr val="FF9900"/>
                </a:solidFill>
              </a:rPr>
              <a:t>Passer de la conquête de l’espace à celle du spatial</a:t>
            </a:r>
            <a:endParaRPr lang="en" sz="2400" b="1" dirty="0">
              <a:solidFill>
                <a:srgbClr val="FF99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50" y="1"/>
            <a:ext cx="9150950" cy="68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hape 155"/>
          <p:cNvSpPr/>
          <p:nvPr/>
        </p:nvSpPr>
        <p:spPr>
          <a:xfrm>
            <a:off x="-6950" y="1682595"/>
            <a:ext cx="3903300" cy="390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286200" y="1889020"/>
            <a:ext cx="3421704" cy="12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1D98C7"/>
                </a:solidFill>
              </a:rPr>
              <a:t>ECOSYSTEME</a:t>
            </a:r>
            <a:endParaRPr lang="en" dirty="0">
              <a:solidFill>
                <a:srgbClr val="1D98C7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7754" y="2761183"/>
            <a:ext cx="37985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capital, </a:t>
            </a:r>
            <a:r>
              <a:rPr lang="fr-FR" sz="2000" dirty="0" smtClean="0"/>
              <a:t>know-how, </a:t>
            </a:r>
            <a:r>
              <a:rPr lang="fr-FR" sz="2000" b="1" dirty="0" smtClean="0">
                <a:solidFill>
                  <a:srgbClr val="FFC000"/>
                </a:solidFill>
              </a:rPr>
              <a:t>compétition</a:t>
            </a:r>
          </a:p>
          <a:p>
            <a:endParaRPr lang="fr-FR" sz="2000" dirty="0">
              <a:solidFill>
                <a:srgbClr val="FFC000"/>
              </a:solidFill>
            </a:endParaRPr>
          </a:p>
          <a:p>
            <a:r>
              <a:rPr lang="en-US" sz="2000" dirty="0" smtClean="0"/>
              <a:t>“ </a:t>
            </a:r>
            <a:r>
              <a:rPr lang="en-US" sz="1800" i="1" dirty="0" smtClean="0"/>
              <a:t>Rivals </a:t>
            </a:r>
            <a:r>
              <a:rPr lang="en-US" sz="1800" i="1" dirty="0"/>
              <a:t>compete intensely to win and retain </a:t>
            </a:r>
            <a:r>
              <a:rPr lang="en-US" sz="1800" i="1" dirty="0" smtClean="0"/>
              <a:t>customers…. </a:t>
            </a:r>
          </a:p>
          <a:p>
            <a:endParaRPr lang="en-US" sz="1800" i="1" dirty="0"/>
          </a:p>
          <a:p>
            <a:r>
              <a:rPr lang="en-US" sz="1800" i="1" dirty="0" smtClean="0"/>
              <a:t>… competition </a:t>
            </a:r>
            <a:r>
              <a:rPr lang="en-US" sz="1800" i="1" dirty="0"/>
              <a:t>depends on productivity, not on access to </a:t>
            </a:r>
            <a:r>
              <a:rPr lang="en-US" sz="1800" i="1" dirty="0" smtClean="0"/>
              <a:t>inputs…</a:t>
            </a:r>
            <a:r>
              <a:rPr lang="en-US" sz="2000" dirty="0" smtClean="0"/>
              <a:t>” </a:t>
            </a:r>
            <a:r>
              <a:rPr lang="en-US" sz="1800" dirty="0" smtClean="0"/>
              <a:t>M. PORTER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733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in the </a:t>
            </a:r>
            <a:r>
              <a:rPr lang="fr-FR" dirty="0" smtClean="0">
                <a:solidFill>
                  <a:srgbClr val="FFC000"/>
                </a:solidFill>
              </a:rPr>
              <a:t>management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62" y="2560938"/>
            <a:ext cx="3340735" cy="2803481"/>
          </a:xfrm>
          <a:prstGeom prst="rect">
            <a:avLst/>
          </a:prstGeom>
        </p:spPr>
      </p:pic>
      <p:pic>
        <p:nvPicPr>
          <p:cNvPr id="5" name="Picture 2" descr="https://nicolascordier.files.wordpress.com/2013/04/organisation-en-rc3a9s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125" y="2580092"/>
            <a:ext cx="3149077" cy="279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532014" y="5452413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CAREER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580112" y="5452413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ACCOMPLISHMENT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40548" y="3717032"/>
            <a:ext cx="6463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700" b="1" dirty="0">
                <a:solidFill>
                  <a:schemeClr val="bg1"/>
                </a:solidFill>
              </a:rPr>
              <a:t>VS</a:t>
            </a:r>
            <a:endParaRPr lang="fr-FR" sz="105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8462" y="2560938"/>
            <a:ext cx="1341250" cy="580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75125" y="2583994"/>
            <a:ext cx="1269083" cy="412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4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043608" y="2060848"/>
            <a:ext cx="6323780" cy="4680000"/>
            <a:chOff x="1043608" y="2060848"/>
            <a:chExt cx="6323780" cy="468000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060848"/>
              <a:ext cx="6240000" cy="46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1043608" y="2700209"/>
              <a:ext cx="63237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9900"/>
                  </a:solidFill>
                </a:rPr>
                <a:t>Focus sur les besoins internes  </a:t>
              </a:r>
              <a:r>
                <a:rPr lang="fr-FR" sz="1600" b="1" dirty="0" smtClean="0">
                  <a:solidFill>
                    <a:srgbClr val="92D050"/>
                  </a:solidFill>
                </a:rPr>
                <a:t>Focus sur les besoins externes</a:t>
              </a:r>
              <a:endParaRPr lang="fr-FR" sz="1600" b="1" dirty="0" smtClean="0">
                <a:solidFill>
                  <a:srgbClr val="FF9900"/>
                </a:solidFill>
              </a:endParaRPr>
            </a:p>
            <a:p>
              <a:endParaRPr lang="fr-FR" sz="1600" b="1" dirty="0">
                <a:solidFill>
                  <a:srgbClr val="92D050"/>
                </a:solidFill>
              </a:endParaRPr>
            </a:p>
          </p:txBody>
        </p:sp>
      </p:grpSp>
      <p:pic>
        <p:nvPicPr>
          <p:cNvPr id="7" name="Image 6" descr="Afficher l'image d'origin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240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fficher l'image d'origin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24000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8091" y="2060848"/>
            <a:ext cx="6115050" cy="46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36" y="2022442"/>
            <a:ext cx="6261305" cy="469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1031836" y="1916832"/>
            <a:ext cx="6323780" cy="4824016"/>
            <a:chOff x="1031836" y="1916832"/>
            <a:chExt cx="6323780" cy="4824016"/>
          </a:xfrm>
        </p:grpSpPr>
        <p:sp>
          <p:nvSpPr>
            <p:cNvPr id="3" name="Rectangle 2"/>
            <p:cNvSpPr/>
            <p:nvPr/>
          </p:nvSpPr>
          <p:spPr>
            <a:xfrm>
              <a:off x="1031836" y="1916832"/>
              <a:ext cx="6323780" cy="48240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V="1">
              <a:off x="1616281" y="2972469"/>
              <a:ext cx="0" cy="30656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/>
            <p:cNvCxnSpPr/>
            <p:nvPr/>
          </p:nvCxnSpPr>
          <p:spPr>
            <a:xfrm>
              <a:off x="1616281" y="6038103"/>
              <a:ext cx="5688632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 rot="16200000">
              <a:off x="288684" y="4221422"/>
              <a:ext cx="194796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Performance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6156176" y="6079080"/>
              <a:ext cx="902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</a:rPr>
                <a:t>Time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877794" y="3867175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5400" dirty="0" smtClean="0">
                  <a:solidFill>
                    <a:srgbClr val="FFC000"/>
                  </a:solidFill>
                </a:rPr>
                <a:t>€</a:t>
              </a:r>
              <a:endParaRPr lang="fr-FR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 of </a:t>
            </a:r>
            <a:r>
              <a:rPr lang="fr-FR" dirty="0" err="1" smtClean="0">
                <a:solidFill>
                  <a:srgbClr val="FFC000"/>
                </a:solidFill>
              </a:rPr>
              <a:t>mindset</a:t>
            </a:r>
            <a:endParaRPr lang="fr-FR" sz="3200" b="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ANALYSE DE SPACE X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826678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BORN TO BE </a:t>
            </a:r>
            <a:r>
              <a:rPr lang="en" b="1" dirty="0">
                <a:solidFill>
                  <a:srgbClr val="0070C0"/>
                </a:solidFill>
              </a:rPr>
              <a:t>WILD</a:t>
            </a:r>
            <a:r>
              <a:rPr lang="en" dirty="0">
                <a:solidFill>
                  <a:srgbClr val="FFC000"/>
                </a:solidFill>
              </a:rPr>
              <a:t/>
            </a:r>
            <a:br>
              <a:rPr lang="en" dirty="0">
                <a:solidFill>
                  <a:srgbClr val="FFC000"/>
                </a:solidFill>
              </a:rPr>
            </a:b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228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68832" y="879304"/>
            <a:ext cx="4618856" cy="142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COTS</a:t>
            </a:r>
            <a:br>
              <a:rPr lang="en" dirty="0" smtClean="0"/>
            </a:br>
            <a:r>
              <a:rPr lang="en" dirty="0" smtClean="0"/>
              <a:t>PROGRAMME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>
                <a:solidFill>
                  <a:srgbClr val="FFC000"/>
                </a:solidFill>
              </a:rPr>
              <a:t/>
            </a:r>
            <a:br>
              <a:rPr lang="en" dirty="0" smtClean="0">
                <a:solidFill>
                  <a:srgbClr val="FFC000"/>
                </a:solidFill>
              </a:rPr>
            </a:br>
            <a:endParaRPr lang="en" dirty="0">
              <a:solidFill>
                <a:srgbClr val="FFC000"/>
              </a:solidFill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67544" y="2204864"/>
            <a:ext cx="4392488" cy="42484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« </a:t>
            </a:r>
            <a:r>
              <a:rPr lang="fr-FR" sz="2400" dirty="0" err="1" smtClean="0">
                <a:solidFill>
                  <a:schemeClr val="bg1"/>
                </a:solidFill>
              </a:rPr>
              <a:t>Buy</a:t>
            </a:r>
            <a:r>
              <a:rPr lang="fr-FR" sz="2400" dirty="0" smtClean="0">
                <a:solidFill>
                  <a:schemeClr val="bg1"/>
                </a:solidFill>
              </a:rPr>
              <a:t> a ticket, not a flight »</a:t>
            </a:r>
          </a:p>
          <a:p>
            <a:pPr algn="ctr"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«</a:t>
            </a:r>
            <a:r>
              <a:rPr lang="en-US" sz="2400" dirty="0" smtClean="0">
                <a:solidFill>
                  <a:schemeClr val="bg1"/>
                </a:solidFill>
              </a:rPr>
              <a:t>NOT </a:t>
            </a:r>
            <a:r>
              <a:rPr lang="en-US" sz="2400" dirty="0">
                <a:solidFill>
                  <a:schemeClr val="bg1"/>
                </a:solidFill>
              </a:rPr>
              <a:t>a procurement or contract for products and </a:t>
            </a:r>
            <a:r>
              <a:rPr lang="en-US" sz="2400" dirty="0" smtClean="0">
                <a:solidFill>
                  <a:schemeClr val="bg1"/>
                </a:solidFill>
              </a:rPr>
              <a:t>services”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/>
            <a:endParaRPr lang="fr-FR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</a:rPr>
              <a:t>Be a client but not the </a:t>
            </a:r>
            <a:r>
              <a:rPr lang="fr-FR" sz="2400" dirty="0" err="1" smtClean="0">
                <a:solidFill>
                  <a:schemeClr val="bg1"/>
                </a:solidFill>
              </a:rPr>
              <a:t>only</a:t>
            </a:r>
            <a:r>
              <a:rPr lang="fr-FR" sz="2400" dirty="0" smtClean="0">
                <a:solidFill>
                  <a:schemeClr val="bg1"/>
                </a:solidFill>
              </a:rPr>
              <a:t> one </a:t>
            </a:r>
            <a:r>
              <a:rPr lang="fr-FR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work</a:t>
            </a:r>
            <a:r>
              <a:rPr lang="fr-FR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on the business model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342900" indent="-342900"/>
            <a:endParaRPr lang="fr-FR" sz="2400" dirty="0">
              <a:solidFill>
                <a:schemeClr val="bg1"/>
              </a:solidFill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/>
            <a:endParaRPr lang="en" sz="2400" dirty="0" smtClean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877" y="1916832"/>
            <a:ext cx="3681279" cy="36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4.</a:t>
            </a:r>
            <a:endParaRPr lang="en" dirty="0">
              <a:solidFill>
                <a:schemeClr val="bg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ANALYSE DES CUBESATS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826678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De nouveaux consommateurs ?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1220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923" y="692696"/>
            <a:ext cx="7765321" cy="994741"/>
          </a:xfrm>
        </p:spPr>
        <p:txBody>
          <a:bodyPr/>
          <a:lstStyle/>
          <a:p>
            <a:r>
              <a:rPr lang="fr-FR" dirty="0"/>
              <a:t>2001 – </a:t>
            </a:r>
            <a:r>
              <a:rPr lang="fr-FR" dirty="0" smtClean="0"/>
              <a:t>2016: EUROPEAN STATISTIC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78" y="1844824"/>
            <a:ext cx="7554409" cy="454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89" y="1700808"/>
            <a:ext cx="7544062" cy="45235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989" y="552859"/>
            <a:ext cx="7765321" cy="994741"/>
          </a:xfrm>
        </p:spPr>
        <p:txBody>
          <a:bodyPr/>
          <a:lstStyle/>
          <a:p>
            <a:r>
              <a:rPr lang="fr-FR" dirty="0"/>
              <a:t>2001 – 2016 : </a:t>
            </a:r>
            <a:r>
              <a:rPr lang="fr-FR" dirty="0" smtClean="0"/>
              <a:t>CUSTOMERS</a:t>
            </a:r>
            <a:endParaRPr lang="fr-FR" dirty="0"/>
          </a:p>
        </p:txBody>
      </p:sp>
      <p:sp>
        <p:nvSpPr>
          <p:cNvPr id="4" name="Bulle ronde 3"/>
          <p:cNvSpPr/>
          <p:nvPr/>
        </p:nvSpPr>
        <p:spPr>
          <a:xfrm>
            <a:off x="6012160" y="2348880"/>
            <a:ext cx="1118432" cy="776173"/>
          </a:xfrm>
          <a:prstGeom prst="wedgeEllipseCallout">
            <a:avLst>
              <a:gd name="adj1" fmla="val 42433"/>
              <a:gd name="adj2" fmla="val 486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rgbClr val="0070C0"/>
                </a:solidFill>
              </a:rPr>
              <a:t>30US</a:t>
            </a:r>
          </a:p>
        </p:txBody>
      </p:sp>
      <p:sp>
        <p:nvSpPr>
          <p:cNvPr id="6" name="Bulle ronde 5"/>
          <p:cNvSpPr/>
          <p:nvPr/>
        </p:nvSpPr>
        <p:spPr>
          <a:xfrm>
            <a:off x="2699792" y="4149080"/>
            <a:ext cx="1008112" cy="699953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12US</a:t>
            </a:r>
          </a:p>
        </p:txBody>
      </p:sp>
    </p:spTree>
    <p:extLst>
      <p:ext uri="{BB962C8B-B14F-4D97-AF65-F5344CB8AC3E}">
        <p14:creationId xmlns:p14="http://schemas.microsoft.com/office/powerpoint/2010/main" val="15099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12399"/>
            <a:ext cx="7400925" cy="49339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052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ECONOMY OF THE </a:t>
            </a:r>
            <a:r>
              <a:rPr lang="en" dirty="0" smtClean="0">
                <a:solidFill>
                  <a:srgbClr val="FFC000"/>
                </a:solidFill>
              </a:rPr>
              <a:t>SPACE</a:t>
            </a:r>
            <a:r>
              <a:rPr lang="en" dirty="0" smtClean="0"/>
              <a:t> SECTOR</a:t>
            </a:r>
            <a:endParaRPr lang="en" dirty="0">
              <a:solidFill>
                <a:srgbClr val="FFC000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826678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From the space race to the conquest of the space sector.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6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container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529" y="4265012"/>
            <a:ext cx="3017575" cy="1755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916832"/>
            <a:ext cx="3017575" cy="1756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265012"/>
            <a:ext cx="3017575" cy="1755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7530" y="1917837"/>
            <a:ext cx="3017575" cy="1755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POWERFUL </a:t>
            </a:r>
            <a:r>
              <a:rPr lang="fr-FR" dirty="0" smtClean="0">
                <a:solidFill>
                  <a:srgbClr val="0070C0"/>
                </a:solidFill>
              </a:rPr>
              <a:t>STANDARD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0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/>
          <p:cNvGrpSpPr/>
          <p:nvPr/>
        </p:nvGrpSpPr>
        <p:grpSpPr>
          <a:xfrm>
            <a:off x="5878467" y="2303294"/>
            <a:ext cx="2791137" cy="945686"/>
            <a:chOff x="5868144" y="2303294"/>
            <a:chExt cx="2791137" cy="945686"/>
          </a:xfrm>
        </p:grpSpPr>
        <p:sp>
          <p:nvSpPr>
            <p:cNvPr id="25" name="Accolade fermante 24"/>
            <p:cNvSpPr/>
            <p:nvPr/>
          </p:nvSpPr>
          <p:spPr>
            <a:xfrm>
              <a:off x="5868144" y="2303294"/>
              <a:ext cx="294393" cy="945686"/>
            </a:xfrm>
            <a:prstGeom prst="rightBrac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C0066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139039" y="2492896"/>
              <a:ext cx="252024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UNDERSHOT CUSTOMERS</a:t>
              </a:r>
            </a:p>
            <a:p>
              <a:r>
                <a:rPr lang="fr-FR" dirty="0" err="1" smtClean="0">
                  <a:solidFill>
                    <a:schemeClr val="bg1"/>
                  </a:solidFill>
                </a:rPr>
                <a:t>Incremental</a:t>
              </a:r>
              <a:r>
                <a:rPr lang="fr-FR" dirty="0" smtClean="0">
                  <a:solidFill>
                    <a:schemeClr val="bg1"/>
                  </a:solidFill>
                </a:rPr>
                <a:t> Innovation</a:t>
              </a:r>
            </a:p>
            <a:p>
              <a:r>
                <a:rPr lang="fr-FR" b="1" dirty="0" smtClean="0">
                  <a:solidFill>
                    <a:srgbClr val="FFC000"/>
                  </a:solidFill>
                </a:rPr>
                <a:t>ADS, CNES, TAS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solidFill>
                  <a:srgbClr val="FFC000"/>
                </a:solidFill>
              </a:rPr>
              <a:t>C. CHRISTENSEN </a:t>
            </a:r>
            <a:r>
              <a:rPr lang="en" b="0" dirty="0" smtClean="0"/>
              <a:t>MODEL APPLIED TO SPACE SECTOR</a:t>
            </a:r>
            <a:endParaRPr lang="en" b="0" dirty="0">
              <a:solidFill>
                <a:srgbClr val="FFC00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1269955" y="2420888"/>
            <a:ext cx="0" cy="2376264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269955" y="4797152"/>
            <a:ext cx="5688632" cy="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 rot="16200000">
            <a:off x="511574" y="3015508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Performance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10515" y="477740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Time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356811" y="3284984"/>
            <a:ext cx="4320480" cy="828092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1292827" y="2852936"/>
            <a:ext cx="4104456" cy="1587028"/>
          </a:xfrm>
          <a:prstGeom prst="line">
            <a:avLst/>
          </a:pr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 rot="20925817">
            <a:off x="3453143" y="3634650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Demand</a:t>
            </a:r>
            <a:r>
              <a:rPr lang="fr-FR" dirty="0" smtClean="0">
                <a:solidFill>
                  <a:schemeClr val="bg1"/>
                </a:solidFill>
              </a:rPr>
              <a:t> of the </a:t>
            </a:r>
            <a:r>
              <a:rPr lang="fr-FR" dirty="0" err="1" smtClean="0">
                <a:solidFill>
                  <a:schemeClr val="bg1"/>
                </a:solidFill>
              </a:rPr>
              <a:t>customers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 rot="20251752">
            <a:off x="3559683" y="2964083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Technology</a:t>
            </a:r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5878467" y="3338408"/>
            <a:ext cx="2619069" cy="945686"/>
            <a:chOff x="6156175" y="3284984"/>
            <a:chExt cx="2619069" cy="945686"/>
          </a:xfrm>
        </p:grpSpPr>
        <p:sp>
          <p:nvSpPr>
            <p:cNvPr id="19" name="Accolade fermante 18"/>
            <p:cNvSpPr/>
            <p:nvPr/>
          </p:nvSpPr>
          <p:spPr>
            <a:xfrm>
              <a:off x="6156175" y="3284984"/>
              <a:ext cx="294393" cy="945686"/>
            </a:xfrm>
            <a:prstGeom prst="rightBrac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CC0066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450569" y="3303568"/>
              <a:ext cx="232467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OVERSHOOT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Business Model Innovation</a:t>
              </a:r>
            </a:p>
            <a:p>
              <a:r>
                <a:rPr lang="fr-FR" b="1" dirty="0" smtClean="0">
                  <a:solidFill>
                    <a:srgbClr val="FFC000"/>
                  </a:solidFill>
                </a:rPr>
                <a:t>SPACE</a:t>
              </a:r>
              <a:r>
                <a:rPr lang="fr-FR" b="1" dirty="0" smtClean="0">
                  <a:solidFill>
                    <a:schemeClr val="bg1"/>
                  </a:solidFill>
                </a:rPr>
                <a:t> </a:t>
              </a:r>
              <a:r>
                <a:rPr lang="fr-FR" b="1" dirty="0" smtClean="0">
                  <a:solidFill>
                    <a:srgbClr val="FFC000"/>
                  </a:solidFill>
                </a:rPr>
                <a:t>X</a:t>
              </a:r>
              <a:endParaRPr lang="fr-FR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80" y="3497727"/>
            <a:ext cx="5996411" cy="2787993"/>
            <a:chOff x="380" y="3497727"/>
            <a:chExt cx="5996411" cy="2787993"/>
          </a:xfrm>
        </p:grpSpPr>
        <p:grpSp>
          <p:nvGrpSpPr>
            <p:cNvPr id="43" name="Groupe 42"/>
            <p:cNvGrpSpPr/>
            <p:nvPr/>
          </p:nvGrpSpPr>
          <p:grpSpPr>
            <a:xfrm>
              <a:off x="2854131" y="4439964"/>
              <a:ext cx="2072622" cy="945686"/>
              <a:chOff x="2843808" y="4439964"/>
              <a:chExt cx="2072622" cy="945686"/>
            </a:xfrm>
          </p:grpSpPr>
          <p:sp>
            <p:nvSpPr>
              <p:cNvPr id="40" name="Accolade fermante 39"/>
              <p:cNvSpPr/>
              <p:nvPr/>
            </p:nvSpPr>
            <p:spPr>
              <a:xfrm>
                <a:off x="2843808" y="4439964"/>
                <a:ext cx="294393" cy="945686"/>
              </a:xfrm>
              <a:prstGeom prst="rightBrac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3059832" y="4509120"/>
                <a:ext cx="185659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NEW CUSTOMERS</a:t>
                </a:r>
              </a:p>
              <a:p>
                <a:r>
                  <a:rPr lang="fr-FR" dirty="0" smtClean="0">
                    <a:solidFill>
                      <a:schemeClr val="bg1"/>
                    </a:solidFill>
                  </a:rPr>
                  <a:t>Disruptive Innovation</a:t>
                </a:r>
              </a:p>
              <a:p>
                <a:r>
                  <a:rPr lang="fr-FR" b="1" dirty="0" smtClean="0">
                    <a:solidFill>
                      <a:srgbClr val="FFC000"/>
                    </a:solidFill>
                  </a:rPr>
                  <a:t>CUBESAT</a:t>
                </a:r>
                <a:endParaRPr lang="fr-FR" b="1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2" name="Groupe 1"/>
            <p:cNvGrpSpPr/>
            <p:nvPr/>
          </p:nvGrpSpPr>
          <p:grpSpPr>
            <a:xfrm>
              <a:off x="380" y="3497727"/>
              <a:ext cx="5996411" cy="2402580"/>
              <a:chOff x="296959" y="3037016"/>
              <a:chExt cx="5996411" cy="2402580"/>
            </a:xfrm>
          </p:grpSpPr>
          <p:sp>
            <p:nvSpPr>
              <p:cNvPr id="36" name="ZoneTexte 35"/>
              <p:cNvSpPr txBox="1"/>
              <p:nvPr/>
            </p:nvSpPr>
            <p:spPr>
              <a:xfrm rot="16200000">
                <a:off x="-347608" y="3681583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New performance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5" name="Groupe 34"/>
              <p:cNvGrpSpPr/>
              <p:nvPr/>
            </p:nvGrpSpPr>
            <p:grpSpPr>
              <a:xfrm>
                <a:off x="604738" y="3051540"/>
                <a:ext cx="5688632" cy="2388056"/>
                <a:chOff x="604738" y="3051540"/>
                <a:chExt cx="5688632" cy="2388056"/>
              </a:xfrm>
            </p:grpSpPr>
            <p:cxnSp>
              <p:nvCxnSpPr>
                <p:cNvPr id="30" name="Connecteur droit avec flèche 29"/>
                <p:cNvCxnSpPr/>
                <p:nvPr/>
              </p:nvCxnSpPr>
              <p:spPr>
                <a:xfrm flipV="1">
                  <a:off x="611560" y="3051540"/>
                  <a:ext cx="0" cy="2376264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>
                  <a:off x="611560" y="4362329"/>
                  <a:ext cx="954974" cy="1065475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avec flèche 36"/>
                <p:cNvCxnSpPr/>
                <p:nvPr/>
              </p:nvCxnSpPr>
              <p:spPr>
                <a:xfrm>
                  <a:off x="604738" y="5439596"/>
                  <a:ext cx="5688632" cy="0"/>
                </a:xfrm>
                <a:prstGeom prst="straightConnector1">
                  <a:avLst/>
                </a:prstGeom>
                <a:ln w="12700">
                  <a:solidFill>
                    <a:schemeClr val="bg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/>
                <p:cNvCxnSpPr/>
                <p:nvPr/>
              </p:nvCxnSpPr>
              <p:spPr>
                <a:xfrm flipV="1">
                  <a:off x="611560" y="4439964"/>
                  <a:ext cx="2052228" cy="793514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7" name="ZoneTexte 26"/>
            <p:cNvSpPr txBox="1"/>
            <p:nvPr/>
          </p:nvSpPr>
          <p:spPr>
            <a:xfrm>
              <a:off x="5163556" y="5977943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Time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9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364088" y="2420888"/>
            <a:ext cx="377991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G. PRADELS </a:t>
            </a:r>
            <a:r>
              <a:rPr lang="fr-FR" dirty="0" smtClean="0">
                <a:solidFill>
                  <a:schemeClr val="bg1"/>
                </a:solidFill>
              </a:rPr>
              <a:t>MODEL</a:t>
            </a:r>
            <a:r>
              <a:rPr lang="fr-FR" dirty="0" smtClean="0">
                <a:solidFill>
                  <a:srgbClr val="FFC000"/>
                </a:solidFill>
              </a:rPr>
              <a:t/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sz="3200" b="0" dirty="0" smtClean="0">
                <a:solidFill>
                  <a:schemeClr val="bg1"/>
                </a:solidFill>
              </a:rPr>
              <a:t>Expert </a:t>
            </a:r>
            <a:r>
              <a:rPr lang="fr-FR" sz="3200" b="0" dirty="0" err="1" smtClean="0">
                <a:solidFill>
                  <a:schemeClr val="bg1"/>
                </a:solidFill>
              </a:rPr>
              <a:t>Dilemma</a:t>
            </a:r>
            <a:r>
              <a:rPr lang="fr-FR" sz="3200" b="0" dirty="0" smtClean="0">
                <a:solidFill>
                  <a:schemeClr val="bg1"/>
                </a:solidFill>
              </a:rPr>
              <a:t> </a:t>
            </a:r>
            <a:endParaRPr lang="fr-FR" b="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107" y="0"/>
            <a:ext cx="2071893" cy="190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140"/>
          <p:cNvSpPr txBox="1">
            <a:spLocks noGrp="1"/>
          </p:cNvSpPr>
          <p:nvPr>
            <p:ph type="body" idx="1"/>
          </p:nvPr>
        </p:nvSpPr>
        <p:spPr>
          <a:xfrm>
            <a:off x="251520" y="2276872"/>
            <a:ext cx="4752528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>
                <a:solidFill>
                  <a:schemeClr val="bg1"/>
                </a:solidFill>
              </a:rPr>
              <a:t>To fight failures, the public authority invests on the technical performance first, but can let the ecosystem develops new business models.</a:t>
            </a:r>
          </a:p>
          <a:p>
            <a:pPr lvl="0" rtl="0">
              <a:spcBef>
                <a:spcPts val="0"/>
              </a:spcBef>
              <a:buNone/>
            </a:pPr>
            <a:endParaRPr lang="en" sz="2400" dirty="0">
              <a:solidFill>
                <a:schemeClr val="bg1"/>
              </a:solidFill>
            </a:endParaRPr>
          </a:p>
          <a:p>
            <a:pPr marL="342900" indent="-342900"/>
            <a:r>
              <a:rPr lang="fr-FR" sz="2400" dirty="0" err="1" smtClean="0">
                <a:solidFill>
                  <a:schemeClr val="bg1"/>
                </a:solidFill>
              </a:rPr>
              <a:t>Request</a:t>
            </a:r>
            <a:r>
              <a:rPr lang="fr-FR" sz="2400" dirty="0" smtClean="0">
                <a:solidFill>
                  <a:schemeClr val="bg1"/>
                </a:solidFill>
              </a:rPr>
              <a:t> for a service and not </a:t>
            </a:r>
            <a:r>
              <a:rPr lang="fr-FR" sz="2400" dirty="0" err="1" smtClean="0">
                <a:solidFill>
                  <a:schemeClr val="bg1"/>
                </a:solidFill>
              </a:rPr>
              <a:t>only</a:t>
            </a:r>
            <a:r>
              <a:rPr lang="fr-FR" sz="2400" dirty="0" smtClean="0">
                <a:solidFill>
                  <a:schemeClr val="bg1"/>
                </a:solidFill>
              </a:rPr>
              <a:t> for a </a:t>
            </a:r>
            <a:r>
              <a:rPr lang="fr-FR" sz="2400" dirty="0" err="1" smtClean="0">
                <a:solidFill>
                  <a:schemeClr val="bg1"/>
                </a:solidFill>
              </a:rPr>
              <a:t>price</a:t>
            </a:r>
            <a:endParaRPr lang="en" sz="2400" dirty="0" smtClean="0">
              <a:solidFill>
                <a:schemeClr val="bg1"/>
              </a:solidFill>
            </a:endParaRPr>
          </a:p>
          <a:p>
            <a:pPr marL="342900" indent="-342900"/>
            <a:endParaRPr lang="en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" sz="2400" dirty="0" smtClean="0">
                <a:solidFill>
                  <a:schemeClr val="bg1"/>
                </a:solidFill>
              </a:rPr>
              <a:t>Be one customer but not the only one</a:t>
            </a:r>
          </a:p>
          <a:p>
            <a:pPr marL="342900" indent="-342900"/>
            <a:endParaRPr lang="en" sz="2000" dirty="0" smtClean="0">
              <a:solidFill>
                <a:schemeClr val="bg1"/>
              </a:solidFill>
            </a:endParaRPr>
          </a:p>
          <a:p>
            <a:pPr marL="342900" indent="-342900"/>
            <a:endParaRPr lang="en" sz="2000" dirty="0">
              <a:solidFill>
                <a:schemeClr val="bg1"/>
              </a:solidFill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5580112" y="2867372"/>
            <a:ext cx="3371850" cy="3009900"/>
            <a:chOff x="1514475" y="0"/>
            <a:chExt cx="3371850" cy="3009900"/>
          </a:xfrm>
        </p:grpSpPr>
        <p:grpSp>
          <p:nvGrpSpPr>
            <p:cNvPr id="70" name="Groupe 69"/>
            <p:cNvGrpSpPr/>
            <p:nvPr/>
          </p:nvGrpSpPr>
          <p:grpSpPr>
            <a:xfrm>
              <a:off x="1514475" y="0"/>
              <a:ext cx="3371850" cy="3009900"/>
              <a:chOff x="1514475" y="0"/>
              <a:chExt cx="3371850" cy="3009900"/>
            </a:xfrm>
          </p:grpSpPr>
          <p:sp>
            <p:nvSpPr>
              <p:cNvPr id="73" name="Zone de texte 82"/>
              <p:cNvSpPr txBox="1"/>
              <p:nvPr/>
            </p:nvSpPr>
            <p:spPr>
              <a:xfrm rot="16200000">
                <a:off x="1485900" y="695325"/>
                <a:ext cx="690880" cy="48196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STEPS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74" name="Zone de texte 76"/>
              <p:cNvSpPr txBox="1"/>
              <p:nvPr/>
            </p:nvSpPr>
            <p:spPr>
              <a:xfrm rot="16200000">
                <a:off x="2162175" y="752475"/>
                <a:ext cx="831850" cy="49149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SERVICES</a:t>
                </a:r>
              </a:p>
            </p:txBody>
          </p:sp>
          <p:sp>
            <p:nvSpPr>
              <p:cNvPr id="75" name="Zone de texte 90"/>
              <p:cNvSpPr txBox="1"/>
              <p:nvPr/>
            </p:nvSpPr>
            <p:spPr>
              <a:xfrm>
                <a:off x="3009900" y="1352550"/>
                <a:ext cx="1876425" cy="9048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Business model focus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76" name="Zone de texte 65"/>
              <p:cNvSpPr txBox="1"/>
              <p:nvPr/>
            </p:nvSpPr>
            <p:spPr>
              <a:xfrm>
                <a:off x="1514475" y="0"/>
                <a:ext cx="1417320" cy="638175"/>
              </a:xfrm>
              <a:prstGeom prst="rect">
                <a:avLst/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solidFill>
                  <a:srgbClr val="005191">
                    <a:shade val="50000"/>
                  </a:srgbClr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 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Public </a:t>
                </a:r>
                <a:r>
                  <a:rPr kumimoji="0" lang="fr-FR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project</a:t>
                </a:r>
                <a:endParaRPr kumimoji="0" lang="fr-F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77" name="Zone de texte 67"/>
              <p:cNvSpPr txBox="1"/>
              <p:nvPr/>
            </p:nvSpPr>
            <p:spPr>
              <a:xfrm>
                <a:off x="1514475" y="1333500"/>
                <a:ext cx="1417320" cy="647700"/>
              </a:xfrm>
              <a:prstGeom prst="rect">
                <a:avLst/>
              </a:prstGeom>
              <a:solidFill>
                <a:srgbClr val="FF0000"/>
              </a:solidFill>
              <a:ln w="25400" cap="flat" cmpd="sng" algn="ctr">
                <a:solidFill>
                  <a:srgbClr val="8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COMPETITION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 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Indus1   Indus2 …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78" name="Zone de texte 71"/>
              <p:cNvSpPr txBox="1"/>
              <p:nvPr/>
            </p:nvSpPr>
            <p:spPr>
              <a:xfrm>
                <a:off x="1514475" y="2562225"/>
                <a:ext cx="1417320" cy="447675"/>
              </a:xfrm>
              <a:prstGeom prst="rect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OTHER CUSTOMERS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cxnSp>
            <p:nvCxnSpPr>
              <p:cNvPr id="79" name="Connecteur droit avec flèche 78"/>
              <p:cNvCxnSpPr/>
              <p:nvPr/>
            </p:nvCxnSpPr>
            <p:spPr>
              <a:xfrm>
                <a:off x="2200275" y="2019300"/>
                <a:ext cx="0" cy="4953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5191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0" name="Zone de texte 79"/>
              <p:cNvSpPr txBox="1"/>
              <p:nvPr/>
            </p:nvSpPr>
            <p:spPr>
              <a:xfrm>
                <a:off x="2257425" y="2076450"/>
                <a:ext cx="845820" cy="6038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PRODUCts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SERVICES</a:t>
                </a:r>
              </a:p>
            </p:txBody>
          </p:sp>
          <p:sp>
            <p:nvSpPr>
              <p:cNvPr id="81" name="Éclair 80"/>
              <p:cNvSpPr/>
              <p:nvPr/>
            </p:nvSpPr>
            <p:spPr>
              <a:xfrm rot="7057973">
                <a:off x="3159919" y="563245"/>
                <a:ext cx="809625" cy="828675"/>
              </a:xfrm>
              <a:prstGeom prst="lightningBol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Zone de texte 88"/>
              <p:cNvSpPr txBox="1"/>
              <p:nvPr/>
            </p:nvSpPr>
            <p:spPr>
              <a:xfrm>
                <a:off x="3103245" y="0"/>
                <a:ext cx="1403350" cy="90487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Technical</a:t>
                </a:r>
                <a:r>
                  <a:rPr kumimoji="0" lang="fr-FR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rial"/>
                    <a:ea typeface="Calibri"/>
                    <a:cs typeface="Times New Roman"/>
                  </a:rPr>
                  <a:t> performance focus</a:t>
                </a:r>
                <a:endPara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Calibri"/>
                  <a:cs typeface="Times New Roman"/>
                </a:endParaRPr>
              </a:p>
            </p:txBody>
          </p:sp>
          <p:sp>
            <p:nvSpPr>
              <p:cNvPr id="83" name="Éclair 82"/>
              <p:cNvSpPr/>
              <p:nvPr/>
            </p:nvSpPr>
            <p:spPr>
              <a:xfrm rot="7468083">
                <a:off x="3267075" y="1800225"/>
                <a:ext cx="809625" cy="828675"/>
              </a:xfrm>
              <a:prstGeom prst="lightningBol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Connecteur droit avec flèche 70"/>
            <p:cNvCxnSpPr/>
            <p:nvPr/>
          </p:nvCxnSpPr>
          <p:spPr>
            <a:xfrm>
              <a:off x="1866900" y="685800"/>
              <a:ext cx="0" cy="609600"/>
            </a:xfrm>
            <a:prstGeom prst="straightConnector1">
              <a:avLst/>
            </a:prstGeom>
            <a:noFill/>
            <a:ln w="25400" cap="flat" cmpd="sng" algn="ctr">
              <a:solidFill>
                <a:srgbClr val="00519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72" name="Connecteur droit avec flèche 71"/>
            <p:cNvCxnSpPr/>
            <p:nvPr/>
          </p:nvCxnSpPr>
          <p:spPr>
            <a:xfrm flipV="1">
              <a:off x="2619375" y="676275"/>
              <a:ext cx="0" cy="628015"/>
            </a:xfrm>
            <a:prstGeom prst="straightConnector1">
              <a:avLst/>
            </a:prstGeom>
            <a:noFill/>
            <a:ln w="25400" cap="flat" cmpd="sng" algn="ctr">
              <a:solidFill>
                <a:srgbClr val="005191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4723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" y="21354"/>
            <a:ext cx="9159794" cy="683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Shape 155"/>
          <p:cNvSpPr/>
          <p:nvPr/>
        </p:nvSpPr>
        <p:spPr>
          <a:xfrm>
            <a:off x="4626" y="1647011"/>
            <a:ext cx="3903300" cy="390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 idx="4294967295"/>
          </p:nvPr>
        </p:nvSpPr>
        <p:spPr>
          <a:xfrm>
            <a:off x="286200" y="1889020"/>
            <a:ext cx="3421704" cy="126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1D98C7"/>
                </a:solidFill>
              </a:rPr>
              <a:t>CONCLUSION</a:t>
            </a:r>
            <a:endParaRPr lang="en" dirty="0">
              <a:solidFill>
                <a:srgbClr val="1D98C7"/>
              </a:solidFill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4294967295"/>
          </p:nvPr>
        </p:nvSpPr>
        <p:spPr>
          <a:xfrm>
            <a:off x="281409" y="2685998"/>
            <a:ext cx="3426495" cy="3233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rgbClr val="FF9900"/>
                </a:solidFill>
              </a:rPr>
              <a:t>CREATE THE FUTUR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rgbClr val="FF9900"/>
                </a:solidFill>
              </a:rPr>
              <a:t>&amp;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fr-FR" sz="2800" b="1" dirty="0" smtClean="0">
                <a:solidFill>
                  <a:srgbClr val="FF9900"/>
                </a:solidFill>
              </a:rPr>
              <a:t>STIMULATE THE PRESENT</a:t>
            </a:r>
            <a:endParaRPr lang="en" sz="2800" b="1" dirty="0">
              <a:solidFill>
                <a:srgbClr val="FF99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89518" y="4994626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pradels@aerospace-valley.com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www.linkedin.com/in/gpradels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5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SPACE </a:t>
            </a:r>
            <a:r>
              <a:rPr lang="fr-FR" dirty="0" smtClean="0">
                <a:solidFill>
                  <a:srgbClr val="FFC000"/>
                </a:solidFill>
              </a:rPr>
              <a:t>MARKET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Telecom as dominant marquet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221" y="2102693"/>
            <a:ext cx="47910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470765" y="2348880"/>
            <a:ext cx="336021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Télécom ~ $148 B</a:t>
            </a:r>
          </a:p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2/3rd of the global revenues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>
              <a:solidFill>
                <a:schemeClr val="bg1"/>
              </a:solidFill>
            </a:endParaRP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1600" dirty="0" smtClean="0">
                <a:solidFill>
                  <a:schemeClr val="bg1"/>
                </a:solidFill>
              </a:rPr>
              <a:t>Source: </a:t>
            </a:r>
            <a:r>
              <a:rPr lang="fr-FR" sz="1600" dirty="0" err="1" smtClean="0">
                <a:solidFill>
                  <a:schemeClr val="bg1"/>
                </a:solidFill>
              </a:rPr>
              <a:t>Tauri</a:t>
            </a:r>
            <a:r>
              <a:rPr lang="fr-FR" sz="1600" dirty="0" smtClean="0">
                <a:solidFill>
                  <a:schemeClr val="bg1"/>
                </a:solidFill>
              </a:rPr>
              <a:t> Group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836712"/>
            <a:ext cx="8686800" cy="99424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SPACE </a:t>
            </a:r>
            <a:r>
              <a:rPr lang="en" dirty="0" smtClean="0">
                <a:solidFill>
                  <a:srgbClr val="FFC000"/>
                </a:solidFill>
              </a:rPr>
              <a:t>SATELLITES</a:t>
            </a:r>
            <a:br>
              <a:rPr lang="en" dirty="0" smtClean="0">
                <a:solidFill>
                  <a:srgbClr val="FFC000"/>
                </a:solidFill>
              </a:rPr>
            </a:br>
            <a:r>
              <a:rPr lang="en" dirty="0" smtClean="0">
                <a:solidFill>
                  <a:schemeClr val="bg1"/>
                </a:solidFill>
              </a:rPr>
              <a:t>Fulfiled by public missions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5706380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6249566" y="6119336"/>
            <a:ext cx="18149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31/12/2015</a:t>
            </a:r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Source </a:t>
            </a:r>
            <a:r>
              <a:rPr lang="fr-FR" dirty="0" err="1">
                <a:solidFill>
                  <a:schemeClr val="bg1"/>
                </a:solidFill>
              </a:rPr>
              <a:t>Tauri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Group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3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fr-FR" dirty="0" smtClean="0">
                <a:solidFill>
                  <a:srgbClr val="FF9900"/>
                </a:solidFill>
              </a:rPr>
              <a:t>CNES</a:t>
            </a:r>
            <a:r>
              <a:rPr lang="fr-FR" dirty="0" smtClean="0"/>
              <a:t> &amp; INDUSTRIES PROGRAMS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15" name="Graphique 14"/>
          <p:cNvGraphicFramePr/>
          <p:nvPr>
            <p:extLst/>
          </p:nvPr>
        </p:nvGraphicFramePr>
        <p:xfrm>
          <a:off x="611560" y="2132856"/>
          <a:ext cx="239966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Graphique 20"/>
          <p:cNvGraphicFramePr/>
          <p:nvPr>
            <p:extLst/>
          </p:nvPr>
        </p:nvGraphicFramePr>
        <p:xfrm>
          <a:off x="3347864" y="2132856"/>
          <a:ext cx="239966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phique 21"/>
          <p:cNvGraphicFramePr/>
          <p:nvPr>
            <p:extLst/>
          </p:nvPr>
        </p:nvGraphicFramePr>
        <p:xfrm>
          <a:off x="6156176" y="2132856"/>
          <a:ext cx="2399665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78708"/>
              </p:ext>
            </p:extLst>
          </p:nvPr>
        </p:nvGraphicFramePr>
        <p:xfrm>
          <a:off x="827584" y="4581128"/>
          <a:ext cx="3312368" cy="1872210"/>
        </p:xfrm>
        <a:graphic>
          <a:graphicData uri="http://schemas.openxmlformats.org/drawingml/2006/table">
            <a:tbl>
              <a:tblPr firstRow="1" firstCol="1" bandRow="1"/>
              <a:tblGrid>
                <a:gridCol w="391225"/>
                <a:gridCol w="2921143"/>
              </a:tblGrid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Launcher</a:t>
                      </a:r>
                      <a:endParaRPr lang="fr-FR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Science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Observation 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Telecom &amp; </a:t>
                      </a:r>
                      <a:r>
                        <a:rPr lang="fr-FR" sz="1400" dirty="0" err="1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Nav</a:t>
                      </a:r>
                      <a:endParaRPr lang="fr-FR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Calibri"/>
                        </a:rPr>
                        <a:t>Defence</a:t>
                      </a:r>
                      <a:endParaRPr lang="fr-FR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Calibri"/>
                          <a:cs typeface="Calibri"/>
                        </a:rPr>
                        <a:t>AOB</a:t>
                      </a:r>
                      <a:endParaRPr lang="fr-FR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" name="AutoShape 12" descr="Afficher l'image d'origine"/>
          <p:cNvSpPr>
            <a:spLocks noChangeAspect="1" noChangeArrowheads="1"/>
          </p:cNvSpPr>
          <p:nvPr/>
        </p:nvSpPr>
        <p:spPr bwMode="auto">
          <a:xfrm>
            <a:off x="155575" y="-838200"/>
            <a:ext cx="4457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AutoShape 14" descr="Afficher l'image d'origine"/>
          <p:cNvSpPr>
            <a:spLocks noChangeAspect="1" noChangeArrowheads="1"/>
          </p:cNvSpPr>
          <p:nvPr/>
        </p:nvSpPr>
        <p:spPr bwMode="auto">
          <a:xfrm>
            <a:off x="307975" y="-685800"/>
            <a:ext cx="44577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71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22288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17" descr="Afficher l'image d'origine"/>
          <p:cNvSpPr>
            <a:spLocks noChangeAspect="1" noChangeArrowheads="1"/>
          </p:cNvSpPr>
          <p:nvPr/>
        </p:nvSpPr>
        <p:spPr bwMode="auto">
          <a:xfrm>
            <a:off x="155575" y="-1004888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AutoShape 19" descr="Afficher l'image d'origine"/>
          <p:cNvSpPr>
            <a:spLocks noChangeAspect="1" noChangeArrowheads="1"/>
          </p:cNvSpPr>
          <p:nvPr/>
        </p:nvSpPr>
        <p:spPr bwMode="auto">
          <a:xfrm>
            <a:off x="155575" y="-1058863"/>
            <a:ext cx="36671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529436"/>
            <a:ext cx="2027237" cy="122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6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solidFill>
            <a:srgbClr val="00B050"/>
          </a:solidFill>
        </p:spPr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CONCLUSION</a:t>
            </a:r>
            <a:endParaRPr lang="fr-FR" dirty="0">
              <a:solidFill>
                <a:srgbClr val="FFC000"/>
              </a:solidFill>
            </a:endParaRPr>
          </a:p>
        </p:txBody>
      </p:sp>
      <p:grpSp>
        <p:nvGrpSpPr>
          <p:cNvPr id="27" name="Shape 172"/>
          <p:cNvGrpSpPr/>
          <p:nvPr/>
        </p:nvGrpSpPr>
        <p:grpSpPr>
          <a:xfrm>
            <a:off x="3143191" y="1571487"/>
            <a:ext cx="2467458" cy="4572382"/>
            <a:chOff x="-6729413" y="-17360900"/>
            <a:chExt cx="26138325" cy="48436249"/>
          </a:xfrm>
        </p:grpSpPr>
        <p:sp>
          <p:nvSpPr>
            <p:cNvPr id="28" name="Shape 173"/>
            <p:cNvSpPr/>
            <p:nvPr/>
          </p:nvSpPr>
          <p:spPr>
            <a:xfrm>
              <a:off x="-6729413" y="-9364661"/>
              <a:ext cx="25398299" cy="246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lnTo>
                    <a:pt x="0" y="0"/>
                  </a:lnTo>
                  <a:lnTo>
                    <a:pt x="11145" y="119999"/>
                  </a:lnTo>
                  <a:lnTo>
                    <a:pt x="120000" y="119999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174"/>
            <p:cNvSpPr/>
            <p:nvPr/>
          </p:nvSpPr>
          <p:spPr>
            <a:xfrm>
              <a:off x="3276600" y="-17360900"/>
              <a:ext cx="10882199" cy="8842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547" y="0"/>
                  </a:moveTo>
                  <a:lnTo>
                    <a:pt x="0" y="120000"/>
                  </a:lnTo>
                  <a:lnTo>
                    <a:pt x="119999" y="109486"/>
                  </a:lnTo>
                  <a:lnTo>
                    <a:pt x="102547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175"/>
            <p:cNvSpPr/>
            <p:nvPr/>
          </p:nvSpPr>
          <p:spPr>
            <a:xfrm>
              <a:off x="12576175" y="-17360900"/>
              <a:ext cx="6832499" cy="10463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62193"/>
                  </a:lnTo>
                  <a:lnTo>
                    <a:pt x="107007" y="120000"/>
                  </a:lnTo>
                  <a:lnTo>
                    <a:pt x="27797" y="925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176"/>
            <p:cNvSpPr/>
            <p:nvPr/>
          </p:nvSpPr>
          <p:spPr>
            <a:xfrm>
              <a:off x="-6729413" y="-9364661"/>
              <a:ext cx="2358900" cy="246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177"/>
            <p:cNvSpPr/>
            <p:nvPr/>
          </p:nvSpPr>
          <p:spPr>
            <a:xfrm>
              <a:off x="-6729413" y="-9364661"/>
              <a:ext cx="10005899" cy="246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1158"/>
                  </a:moveTo>
                  <a:lnTo>
                    <a:pt x="116173" y="119999"/>
                  </a:lnTo>
                  <a:lnTo>
                    <a:pt x="28291" y="119999"/>
                  </a:lnTo>
                  <a:lnTo>
                    <a:pt x="0" y="0"/>
                  </a:lnTo>
                  <a:lnTo>
                    <a:pt x="120000" y="41158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178"/>
            <p:cNvSpPr/>
            <p:nvPr/>
          </p:nvSpPr>
          <p:spPr>
            <a:xfrm>
              <a:off x="-6729413" y="-17360900"/>
              <a:ext cx="19305600" cy="8842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62195" y="120000"/>
                  </a:lnTo>
                  <a:lnTo>
                    <a:pt x="0" y="108517"/>
                  </a:lnTo>
                  <a:lnTo>
                    <a:pt x="60656" y="80315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179"/>
            <p:cNvSpPr/>
            <p:nvPr/>
          </p:nvSpPr>
          <p:spPr>
            <a:xfrm>
              <a:off x="12752386" y="-9293225"/>
              <a:ext cx="5916600" cy="239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526" y="0"/>
                  </a:moveTo>
                  <a:lnTo>
                    <a:pt x="120000" y="120000"/>
                  </a:lnTo>
                  <a:lnTo>
                    <a:pt x="0" y="120000"/>
                  </a:lnTo>
                  <a:lnTo>
                    <a:pt x="28526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180"/>
            <p:cNvSpPr/>
            <p:nvPr/>
          </p:nvSpPr>
          <p:spPr>
            <a:xfrm>
              <a:off x="3276600" y="-8518525"/>
              <a:ext cx="4192500" cy="162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084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6084" y="12000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181"/>
            <p:cNvSpPr/>
            <p:nvPr/>
          </p:nvSpPr>
          <p:spPr>
            <a:xfrm>
              <a:off x="-6729413" y="-9364661"/>
              <a:ext cx="2358900" cy="2466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19999" y="119999"/>
                  </a:lnTo>
                  <a:lnTo>
                    <a:pt x="21561" y="11999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182"/>
            <p:cNvSpPr/>
            <p:nvPr/>
          </p:nvSpPr>
          <p:spPr>
            <a:xfrm>
              <a:off x="-6729413" y="-11442700"/>
              <a:ext cx="10005899" cy="29240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029" y="0"/>
                  </a:moveTo>
                  <a:lnTo>
                    <a:pt x="120000" y="120000"/>
                  </a:lnTo>
                  <a:lnTo>
                    <a:pt x="0" y="85276"/>
                  </a:lnTo>
                  <a:lnTo>
                    <a:pt x="117029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183"/>
            <p:cNvSpPr/>
            <p:nvPr/>
          </p:nvSpPr>
          <p:spPr>
            <a:xfrm>
              <a:off x="14158912" y="-11938000"/>
              <a:ext cx="5250000" cy="5040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62966"/>
                  </a:lnTo>
                  <a:lnTo>
                    <a:pt x="103090" y="119999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184"/>
            <p:cNvSpPr/>
            <p:nvPr/>
          </p:nvSpPr>
          <p:spPr>
            <a:xfrm>
              <a:off x="2957511" y="-8518525"/>
              <a:ext cx="881100" cy="16209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43459" y="0"/>
                  </a:lnTo>
                  <a:lnTo>
                    <a:pt x="0" y="120000"/>
                  </a:lnTo>
                  <a:lnTo>
                    <a:pt x="120000" y="120000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185"/>
            <p:cNvSpPr/>
            <p:nvPr/>
          </p:nvSpPr>
          <p:spPr>
            <a:xfrm>
              <a:off x="11728450" y="-6897686"/>
              <a:ext cx="6940499" cy="1564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18188" y="67289"/>
                  </a:lnTo>
                  <a:lnTo>
                    <a:pt x="0" y="120000"/>
                  </a:lnTo>
                  <a:lnTo>
                    <a:pt x="0" y="1297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186"/>
            <p:cNvSpPr/>
            <p:nvPr/>
          </p:nvSpPr>
          <p:spPr>
            <a:xfrm>
              <a:off x="-4899025" y="-698500"/>
              <a:ext cx="6378599" cy="17613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68929" y="119999"/>
                  </a:lnTo>
                  <a:lnTo>
                    <a:pt x="0" y="17748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187"/>
            <p:cNvSpPr/>
            <p:nvPr/>
          </p:nvSpPr>
          <p:spPr>
            <a:xfrm>
              <a:off x="-4370387" y="-6897686"/>
              <a:ext cx="7327800" cy="6199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95797" y="120000"/>
                  </a:lnTo>
                  <a:lnTo>
                    <a:pt x="0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188"/>
            <p:cNvSpPr/>
            <p:nvPr/>
          </p:nvSpPr>
          <p:spPr>
            <a:xfrm>
              <a:off x="9578975" y="8743950"/>
              <a:ext cx="4263900" cy="22331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491" y="0"/>
                  </a:moveTo>
                  <a:lnTo>
                    <a:pt x="120000" y="33491"/>
                  </a:lnTo>
                  <a:lnTo>
                    <a:pt x="0" y="119999"/>
                  </a:lnTo>
                  <a:lnTo>
                    <a:pt x="60491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189"/>
            <p:cNvSpPr/>
            <p:nvPr/>
          </p:nvSpPr>
          <p:spPr>
            <a:xfrm>
              <a:off x="11728450" y="-6897686"/>
              <a:ext cx="6940499" cy="169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7703" y="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190"/>
            <p:cNvSpPr/>
            <p:nvPr/>
          </p:nvSpPr>
          <p:spPr>
            <a:xfrm>
              <a:off x="3838575" y="-6897686"/>
              <a:ext cx="7890000" cy="979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193" y="119999"/>
                  </a:moveTo>
                  <a:lnTo>
                    <a:pt x="0" y="0"/>
                  </a:lnTo>
                  <a:lnTo>
                    <a:pt x="55219" y="0"/>
                  </a:lnTo>
                  <a:lnTo>
                    <a:pt x="119999" y="20719"/>
                  </a:lnTo>
                  <a:lnTo>
                    <a:pt x="48193" y="119999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191"/>
            <p:cNvSpPr/>
            <p:nvPr/>
          </p:nvSpPr>
          <p:spPr>
            <a:xfrm>
              <a:off x="-1235075" y="-698500"/>
              <a:ext cx="8242200" cy="176132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4475"/>
                  </a:moveTo>
                  <a:lnTo>
                    <a:pt x="39522" y="0"/>
                  </a:lnTo>
                  <a:lnTo>
                    <a:pt x="0" y="119999"/>
                  </a:lnTo>
                  <a:lnTo>
                    <a:pt x="120000" y="24475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192"/>
            <p:cNvSpPr/>
            <p:nvPr/>
          </p:nvSpPr>
          <p:spPr>
            <a:xfrm>
              <a:off x="-1235075" y="-5207000"/>
              <a:ext cx="12963599" cy="22121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75677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193"/>
            <p:cNvSpPr/>
            <p:nvPr/>
          </p:nvSpPr>
          <p:spPr>
            <a:xfrm>
              <a:off x="-6305550" y="-6897686"/>
              <a:ext cx="7785000" cy="8804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828" y="0"/>
                  </a:moveTo>
                  <a:lnTo>
                    <a:pt x="120000" y="84493"/>
                  </a:lnTo>
                  <a:lnTo>
                    <a:pt x="21680" y="120000"/>
                  </a:lnTo>
                  <a:lnTo>
                    <a:pt x="0" y="0"/>
                  </a:lnTo>
                  <a:lnTo>
                    <a:pt x="29828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194"/>
            <p:cNvSpPr/>
            <p:nvPr/>
          </p:nvSpPr>
          <p:spPr>
            <a:xfrm>
              <a:off x="11728450" y="-6897686"/>
              <a:ext cx="6940499" cy="8770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23131"/>
                  </a:lnTo>
                  <a:lnTo>
                    <a:pt x="118188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195"/>
            <p:cNvSpPr/>
            <p:nvPr/>
          </p:nvSpPr>
          <p:spPr>
            <a:xfrm>
              <a:off x="1479550" y="-6897686"/>
              <a:ext cx="5527799" cy="9791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5972"/>
                  </a:moveTo>
                  <a:lnTo>
                    <a:pt x="119999" y="119999"/>
                  </a:lnTo>
                  <a:lnTo>
                    <a:pt x="51211" y="0"/>
                  </a:lnTo>
                  <a:lnTo>
                    <a:pt x="32085" y="0"/>
                  </a:lnTo>
                  <a:lnTo>
                    <a:pt x="0" y="75972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196"/>
            <p:cNvSpPr/>
            <p:nvPr/>
          </p:nvSpPr>
          <p:spPr>
            <a:xfrm>
              <a:off x="-1373187" y="8743950"/>
              <a:ext cx="13101599" cy="13630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1642"/>
                  </a:moveTo>
                  <a:lnTo>
                    <a:pt x="120000" y="0"/>
                  </a:lnTo>
                  <a:lnTo>
                    <a:pt x="40000" y="120000"/>
                  </a:lnTo>
                  <a:lnTo>
                    <a:pt x="0" y="71642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197"/>
            <p:cNvSpPr/>
            <p:nvPr/>
          </p:nvSpPr>
          <p:spPr>
            <a:xfrm>
              <a:off x="2994025" y="8743950"/>
              <a:ext cx="8734499" cy="223313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243"/>
                  </a:moveTo>
                  <a:lnTo>
                    <a:pt x="90468" y="119999"/>
                  </a:lnTo>
                  <a:lnTo>
                    <a:pt x="120000" y="0"/>
                  </a:lnTo>
                  <a:lnTo>
                    <a:pt x="0" y="73243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5400012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198"/>
            <p:cNvSpPr/>
            <p:nvPr/>
          </p:nvSpPr>
          <p:spPr>
            <a:xfrm>
              <a:off x="11728450" y="1873250"/>
              <a:ext cx="6835799" cy="13103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37120" y="120000"/>
                  </a:lnTo>
                  <a:lnTo>
                    <a:pt x="0" y="62922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199"/>
            <p:cNvSpPr/>
            <p:nvPr/>
          </p:nvSpPr>
          <p:spPr>
            <a:xfrm>
              <a:off x="3276600" y="-9293225"/>
              <a:ext cx="10882199" cy="239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8807"/>
                  </a:moveTo>
                  <a:lnTo>
                    <a:pt x="119999" y="0"/>
                  </a:lnTo>
                  <a:lnTo>
                    <a:pt x="104490" y="120000"/>
                  </a:lnTo>
                  <a:lnTo>
                    <a:pt x="46231" y="120000"/>
                  </a:lnTo>
                  <a:lnTo>
                    <a:pt x="0" y="38807"/>
                  </a:lnTo>
                  <a:close/>
                </a:path>
              </a:pathLst>
            </a:custGeom>
            <a:gradFill>
              <a:gsLst>
                <a:gs pos="0">
                  <a:srgbClr val="A1EFFF"/>
                </a:gs>
                <a:gs pos="35000">
                  <a:srgbClr val="BBF2FF"/>
                </a:gs>
                <a:gs pos="100000">
                  <a:srgbClr val="E3FCFF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200"/>
            <p:cNvSpPr/>
            <p:nvPr/>
          </p:nvSpPr>
          <p:spPr>
            <a:xfrm>
              <a:off x="7469186" y="-6897686"/>
              <a:ext cx="5283300" cy="1690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742" y="120000"/>
                  </a:moveTo>
                  <a:lnTo>
                    <a:pt x="120000" y="0"/>
                  </a:lnTo>
                  <a:lnTo>
                    <a:pt x="0" y="0"/>
                  </a:lnTo>
                  <a:lnTo>
                    <a:pt x="96742" y="120000"/>
                  </a:lnTo>
                  <a:close/>
                </a:path>
              </a:pathLst>
            </a:custGeom>
            <a:gradFill>
              <a:gsLst>
                <a:gs pos="0">
                  <a:srgbClr val="398BA2"/>
                </a:gs>
                <a:gs pos="80000">
                  <a:srgbClr val="4CB8D4"/>
                </a:gs>
                <a:gs pos="100000">
                  <a:srgbClr val="4AB9D8"/>
                </a:gs>
              </a:gsLst>
              <a:lin ang="16200038" scaled="0"/>
            </a:gradFill>
            <a:ln w="9525" cap="flat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Shape 171"/>
          <p:cNvSpPr/>
          <p:nvPr/>
        </p:nvSpPr>
        <p:spPr>
          <a:xfrm>
            <a:off x="0" y="2532330"/>
            <a:ext cx="9144000" cy="4293600"/>
          </a:xfrm>
          <a:prstGeom prst="rect">
            <a:avLst/>
          </a:prstGeom>
          <a:solidFill>
            <a:schemeClr val="accent2">
              <a:lumMod val="50000"/>
              <a:alpha val="18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201"/>
          <p:cNvSpPr/>
          <p:nvPr/>
        </p:nvSpPr>
        <p:spPr>
          <a:xfrm>
            <a:off x="179512" y="2639020"/>
            <a:ext cx="3532243" cy="32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dirty="0" smtClean="0">
                <a:solidFill>
                  <a:srgbClr val="FFC8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Innovation</a:t>
            </a:r>
            <a:endParaRPr lang="en" sz="2400" b="1" dirty="0">
              <a:solidFill>
                <a:srgbClr val="FFC8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600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dirty="0" smtClean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Business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dirty="0" smtClean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development</a:t>
            </a:r>
            <a:endParaRPr lang="en" sz="2400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lvl="0">
              <a:buSzPct val="25000"/>
            </a:pPr>
            <a:endParaRPr lang="en" sz="2400" dirty="0" smtClean="0">
              <a:solidFill>
                <a:srgbClr val="FFC8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 lvl="0">
              <a:buSzPct val="25000"/>
            </a:pPr>
            <a:r>
              <a:rPr lang="en" sz="2400" b="1" dirty="0" smtClean="0">
                <a:solidFill>
                  <a:srgbClr val="FFC800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Space industry</a:t>
            </a:r>
            <a:endParaRPr lang="en" sz="2400" b="1" dirty="0">
              <a:solidFill>
                <a:srgbClr val="FFC8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 lvl="0">
              <a:buSzPct val="25000"/>
            </a:pPr>
            <a:endParaRPr lang="en" sz="2400" dirty="0">
              <a:solidFill>
                <a:srgbClr val="FFC800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>
              <a:buSzPct val="25000"/>
            </a:pPr>
            <a:r>
              <a:rPr lang="en" sz="2400" dirty="0" smtClean="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rPr>
              <a:t>Mature on any domains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2400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69" name="Shape 202"/>
          <p:cNvSpPr/>
          <p:nvPr/>
        </p:nvSpPr>
        <p:spPr>
          <a:xfrm>
            <a:off x="5724128" y="3149728"/>
            <a:ext cx="3533351" cy="32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2400" b="1" dirty="0" smtClean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" sz="2400" b="1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FR" sz="2400" b="1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What</a:t>
            </a:r>
            <a:r>
              <a:rPr lang="fr-FR" sz="2400" b="1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next</a:t>
            </a:r>
            <a:r>
              <a:rPr lang="fr-FR" sz="2400" b="1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 for the national </a:t>
            </a:r>
            <a:r>
              <a:rPr lang="fr-FR" sz="2400" b="1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agencies</a:t>
            </a:r>
            <a:r>
              <a:rPr lang="fr-FR" sz="2400" b="1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Montserrat"/>
              </a:rPr>
              <a:t> ?</a:t>
            </a:r>
            <a:endParaRPr lang="fr-FR" sz="2400" dirty="0" smtClean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fr-FR" sz="2400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lang="fr-FR" sz="2400" dirty="0" smtClean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rgbClr val="FFFFFF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491326" y="614591"/>
            <a:ext cx="5545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Innovation = </a:t>
            </a:r>
            <a:r>
              <a:rPr lang="fr-FR" sz="2000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technical</a:t>
            </a:r>
            <a:r>
              <a:rPr lang="fr-FR" sz="2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development</a:t>
            </a:r>
            <a:endParaRPr lang="fr-FR" sz="2000" dirty="0" smtClean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Spatial </a:t>
            </a:r>
            <a:r>
              <a:rPr lang="fr-FR" sz="2000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sector</a:t>
            </a:r>
            <a:r>
              <a:rPr lang="fr-FR" sz="2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= </a:t>
            </a:r>
            <a:r>
              <a:rPr lang="fr-FR" sz="2000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reserved</a:t>
            </a:r>
            <a:r>
              <a:rPr lang="fr-FR" sz="2000" dirty="0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to public </a:t>
            </a:r>
            <a:r>
              <a:rPr lang="fr-FR" sz="2000" dirty="0" err="1" smtClean="0">
                <a:solidFill>
                  <a:schemeClr val="bg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authority</a:t>
            </a:r>
            <a:endParaRPr lang="fr-FR" sz="2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485" y="5586266"/>
            <a:ext cx="1330085" cy="6473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035" y="4988429"/>
            <a:ext cx="1171535" cy="9741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53" y="6161816"/>
            <a:ext cx="1324850" cy="57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INNOVATION THEORIES</a:t>
            </a:r>
            <a:endParaRPr lang="en" dirty="0"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8266789" cy="10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/>
              <a:t>Release </a:t>
            </a:r>
            <a:r>
              <a:rPr lang="en" dirty="0" smtClean="0">
                <a:solidFill>
                  <a:srgbClr val="FFC000"/>
                </a:solidFill>
              </a:rPr>
              <a:t>a pain </a:t>
            </a:r>
            <a:r>
              <a:rPr lang="en" dirty="0" smtClean="0"/>
              <a:t>to innovate.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60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C000"/>
                </a:solidFill>
              </a:rPr>
              <a:t>M. PORTER </a:t>
            </a:r>
            <a:r>
              <a:rPr lang="fr-FR" dirty="0" smtClean="0">
                <a:solidFill>
                  <a:schemeClr val="bg1"/>
                </a:solidFill>
              </a:rPr>
              <a:t>MODEL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0" dirty="0" err="1" smtClean="0"/>
              <a:t>Incremental</a:t>
            </a:r>
            <a:r>
              <a:rPr lang="fr-FR" b="0" dirty="0" smtClean="0"/>
              <a:t> </a:t>
            </a:r>
            <a:r>
              <a:rPr lang="fr-FR" b="0" dirty="0" err="1" smtClean="0"/>
              <a:t>Innocation</a:t>
            </a:r>
            <a:endParaRPr lang="fr-FR" b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500" y="0"/>
            <a:ext cx="25245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155575" y="-1493838"/>
            <a:ext cx="3667125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184576" cy="44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763495" y="2160000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Harvard Business </a:t>
            </a:r>
            <a:r>
              <a:rPr lang="fr-FR" dirty="0" err="1" smtClean="0">
                <a:solidFill>
                  <a:schemeClr val="tx1"/>
                </a:solidFill>
              </a:rPr>
              <a:t>School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76884" y="3504392"/>
            <a:ext cx="24817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LOW COST </a:t>
            </a: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</a:t>
            </a:r>
            <a:r>
              <a:rPr lang="en-US" sz="2000" dirty="0" smtClean="0">
                <a:solidFill>
                  <a:schemeClr val="bg1"/>
                </a:solidFill>
              </a:rPr>
              <a:t>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DIFFERENTIATION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C000"/>
                </a:solidFill>
              </a:rPr>
              <a:t>C. CHRISTENSEN </a:t>
            </a:r>
            <a:r>
              <a:rPr lang="en" dirty="0" smtClean="0">
                <a:solidFill>
                  <a:schemeClr val="bg1"/>
                </a:solidFill>
              </a:rPr>
              <a:t>MODEL</a:t>
            </a:r>
            <a:r>
              <a:rPr lang="en" dirty="0" smtClean="0">
                <a:solidFill>
                  <a:srgbClr val="FFC000"/>
                </a:solidFill>
              </a:rPr>
              <a:t/>
            </a:r>
            <a:br>
              <a:rPr lang="en" dirty="0" smtClean="0">
                <a:solidFill>
                  <a:srgbClr val="FFC000"/>
                </a:solidFill>
              </a:rPr>
            </a:br>
            <a:r>
              <a:rPr lang="en" b="0" dirty="0" smtClean="0"/>
              <a:t>Disruptive Innovation</a:t>
            </a:r>
            <a:endParaRPr lang="en" b="0" dirty="0"/>
          </a:p>
        </p:txBody>
      </p:sp>
      <p:sp>
        <p:nvSpPr>
          <p:cNvPr id="29" name="Shape 140"/>
          <p:cNvSpPr txBox="1">
            <a:spLocks noGrp="1"/>
          </p:cNvSpPr>
          <p:nvPr>
            <p:ph type="body" idx="1"/>
          </p:nvPr>
        </p:nvSpPr>
        <p:spPr>
          <a:xfrm>
            <a:off x="251519" y="2478212"/>
            <a:ext cx="4666555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r>
              <a:rPr lang="en" sz="2000" dirty="0" smtClean="0">
                <a:solidFill>
                  <a:schemeClr val="bg1"/>
                </a:solidFill>
              </a:rPr>
              <a:t>Leaders are challenged by new incomers, developping proposals far away from their model: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2000" dirty="0">
              <a:solidFill>
                <a:schemeClr val="bg1"/>
              </a:solidFill>
            </a:endParaRPr>
          </a:p>
          <a:p>
            <a:pPr marL="342900" indent="-342900"/>
            <a:r>
              <a:rPr lang="en" sz="2000" dirty="0" smtClean="0">
                <a:solidFill>
                  <a:schemeClr val="bg1"/>
                </a:solidFill>
              </a:rPr>
              <a:t>Ressources </a:t>
            </a:r>
          </a:p>
          <a:p>
            <a:pPr marL="342900" indent="-342900"/>
            <a:r>
              <a:rPr lang="en" sz="2000" dirty="0" smtClean="0">
                <a:solidFill>
                  <a:schemeClr val="bg1"/>
                </a:solidFill>
              </a:rPr>
              <a:t>Processus</a:t>
            </a:r>
          </a:p>
          <a:p>
            <a:pPr marL="342900" indent="-342900"/>
            <a:r>
              <a:rPr lang="en" sz="2000" dirty="0" smtClean="0">
                <a:solidFill>
                  <a:schemeClr val="bg1"/>
                </a:solidFill>
              </a:rPr>
              <a:t>Values</a:t>
            </a:r>
          </a:p>
          <a:p>
            <a:pPr marL="342900" indent="-342900"/>
            <a:endParaRPr lang="en" sz="20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" sz="2000" dirty="0" smtClean="0">
                <a:solidFill>
                  <a:schemeClr val="bg1"/>
                </a:solidFill>
              </a:rPr>
              <a:t>are too differents. This situation requires to develop new independ</a:t>
            </a:r>
            <a:r>
              <a:rPr lang="fr-FR" sz="2000" dirty="0" smtClean="0">
                <a:solidFill>
                  <a:schemeClr val="bg1"/>
                </a:solidFill>
              </a:rPr>
              <a:t>e</a:t>
            </a:r>
            <a:r>
              <a:rPr lang="en" sz="2000" dirty="0" smtClean="0">
                <a:solidFill>
                  <a:schemeClr val="bg1"/>
                </a:solidFill>
              </a:rPr>
              <a:t>nt entity. </a:t>
            </a:r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2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1189038"/>
            <a:ext cx="545782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5" descr="Afficher l'image d'origine"/>
          <p:cNvSpPr>
            <a:spLocks noChangeAspect="1" noChangeArrowheads="1"/>
          </p:cNvSpPr>
          <p:nvPr/>
        </p:nvSpPr>
        <p:spPr bwMode="auto">
          <a:xfrm>
            <a:off x="155575" y="-2217738"/>
            <a:ext cx="60102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Afficher l'image d'origine"/>
          <p:cNvSpPr>
            <a:spLocks noChangeAspect="1" noChangeArrowheads="1"/>
          </p:cNvSpPr>
          <p:nvPr/>
        </p:nvSpPr>
        <p:spPr bwMode="auto">
          <a:xfrm>
            <a:off x="155575" y="-876300"/>
            <a:ext cx="3810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4" descr="Afficher l'image d'origine"/>
          <p:cNvSpPr>
            <a:spLocks noChangeAspect="1" noChangeArrowheads="1"/>
          </p:cNvSpPr>
          <p:nvPr/>
        </p:nvSpPr>
        <p:spPr bwMode="auto">
          <a:xfrm>
            <a:off x="155575" y="-1150938"/>
            <a:ext cx="4762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256384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Afficher l'image d'origine"/>
          <p:cNvSpPr>
            <a:spLocks noChangeAspect="1" noChangeArrowheads="1"/>
          </p:cNvSpPr>
          <p:nvPr/>
        </p:nvSpPr>
        <p:spPr bwMode="auto">
          <a:xfrm>
            <a:off x="155575" y="-2528888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76" y="-11918"/>
            <a:ext cx="215892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944002" y="2160000"/>
            <a:ext cx="2236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Harvard Business </a:t>
            </a:r>
            <a:r>
              <a:rPr lang="fr-FR" dirty="0" err="1" smtClean="0">
                <a:solidFill>
                  <a:schemeClr val="tx1"/>
                </a:solidFill>
              </a:rPr>
              <a:t>School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2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NE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5191"/>
    </a:accent1>
    <a:accent2>
      <a:srgbClr val="EC7405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NE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005191"/>
    </a:accent1>
    <a:accent2>
      <a:srgbClr val="EC7405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6000</TotalTime>
  <Words>370</Words>
  <Application>Microsoft Office PowerPoint</Application>
  <PresentationFormat>Affichage à l'écran (4:3)</PresentationFormat>
  <Paragraphs>151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Montserrat</vt:lpstr>
      <vt:lpstr>Trebuchet MS</vt:lpstr>
      <vt:lpstr>Times New Roman</vt:lpstr>
      <vt:lpstr>Wingdings</vt:lpstr>
      <vt:lpstr>Verdana</vt:lpstr>
      <vt:lpstr>Calibri</vt:lpstr>
      <vt:lpstr>Open Sans</vt:lpstr>
      <vt:lpstr>Mercutio template</vt:lpstr>
      <vt:lpstr>WHAT NEXT FOR THE NATIONAL AGENCIES ?</vt:lpstr>
      <vt:lpstr>ECONOMY OF THE SPACE SECTOR</vt:lpstr>
      <vt:lpstr>SPACE MARKET Telecom as dominant marquet</vt:lpstr>
      <vt:lpstr>SPACE SATELLITES Fulfiled by public missions</vt:lpstr>
      <vt:lpstr>CNES &amp; INDUSTRIES PROGRAMS </vt:lpstr>
      <vt:lpstr>CONCLUSION</vt:lpstr>
      <vt:lpstr>INNOVATION THEORIES</vt:lpstr>
      <vt:lpstr>M. PORTER MODEL Incremental Innocation</vt:lpstr>
      <vt:lpstr>C. CHRISTENSEN MODEL Disruptive Innovation</vt:lpstr>
      <vt:lpstr>Présentation PowerPoint</vt:lpstr>
      <vt:lpstr>ECOSYSTEME</vt:lpstr>
      <vt:lpstr>Evolution in the management</vt:lpstr>
      <vt:lpstr>Evolution of mindset</vt:lpstr>
      <vt:lpstr>ANALYSE DE SPACE X</vt:lpstr>
      <vt:lpstr>COTS PROGRAMME  </vt:lpstr>
      <vt:lpstr>4. ANALYSE DES CUBESATS</vt:lpstr>
      <vt:lpstr>2001 – 2016: EUROPEAN STATISTIC</vt:lpstr>
      <vt:lpstr>2001 – 2016 : CUSTOMERS</vt:lpstr>
      <vt:lpstr>  </vt:lpstr>
      <vt:lpstr>  POWERFUL STANDARD </vt:lpstr>
      <vt:lpstr>C. CHRISTENSEN MODEL APPLIED TO SPACE SECTOR</vt:lpstr>
      <vt:lpstr>G. PRADELS MODEL Expert Dilemma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L’INNOVATION DANS LE SECTEUR SPATIAL, UN ENJEU DE POLITIQUE PUBLIQUE</dc:title>
  <dc:creator>Pradels Gregory</dc:creator>
  <cp:lastModifiedBy>Manifestations</cp:lastModifiedBy>
  <cp:revision>241</cp:revision>
  <cp:lastPrinted>2016-12-14T13:20:45Z</cp:lastPrinted>
  <dcterms:modified xsi:type="dcterms:W3CDTF">2017-10-12T06:46:47Z</dcterms:modified>
</cp:coreProperties>
</file>